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34"/>
  </p:notesMasterIdLst>
  <p:handoutMasterIdLst>
    <p:handoutMasterId r:id="rId35"/>
  </p:handoutMasterIdLst>
  <p:sldIdLst>
    <p:sldId id="378" r:id="rId2"/>
    <p:sldId id="473" r:id="rId3"/>
    <p:sldId id="474" r:id="rId4"/>
    <p:sldId id="475" r:id="rId5"/>
    <p:sldId id="476" r:id="rId6"/>
    <p:sldId id="478" r:id="rId7"/>
    <p:sldId id="441" r:id="rId8"/>
    <p:sldId id="477" r:id="rId9"/>
    <p:sldId id="479" r:id="rId10"/>
    <p:sldId id="481" r:id="rId11"/>
    <p:sldId id="493" r:id="rId12"/>
    <p:sldId id="508" r:id="rId13"/>
    <p:sldId id="483" r:id="rId14"/>
    <p:sldId id="484" r:id="rId15"/>
    <p:sldId id="485" r:id="rId16"/>
    <p:sldId id="486" r:id="rId17"/>
    <p:sldId id="487" r:id="rId18"/>
    <p:sldId id="488" r:id="rId19"/>
    <p:sldId id="489" r:id="rId20"/>
    <p:sldId id="490" r:id="rId21"/>
    <p:sldId id="502" r:id="rId22"/>
    <p:sldId id="503" r:id="rId23"/>
    <p:sldId id="505" r:id="rId24"/>
    <p:sldId id="506" r:id="rId25"/>
    <p:sldId id="507" r:id="rId26"/>
    <p:sldId id="504" r:id="rId27"/>
    <p:sldId id="498" r:id="rId28"/>
    <p:sldId id="496" r:id="rId29"/>
    <p:sldId id="499" r:id="rId30"/>
    <p:sldId id="501" r:id="rId31"/>
    <p:sldId id="495" r:id="rId32"/>
    <p:sldId id="409" r:id="rId33"/>
  </p:sldIdLst>
  <p:sldSz cx="9144000" cy="6858000" type="screen4x3"/>
  <p:notesSz cx="6735763" cy="9866313"/>
  <p:defaultTextStyle>
    <a:defPPr>
      <a:defRPr lang="ru-RU"/>
    </a:defPPr>
    <a:lvl1pPr algn="l" rtl="0" fontAlgn="base">
      <a:spcBef>
        <a:spcPct val="0"/>
      </a:spcBef>
      <a:spcAft>
        <a:spcPct val="0"/>
      </a:spcAft>
      <a:defRPr sz="2000" b="1" kern="1200">
        <a:solidFill>
          <a:srgbClr val="3333CC"/>
        </a:solidFill>
        <a:latin typeface="Times New Roman" pitchFamily="18" charset="0"/>
        <a:ea typeface="+mn-ea"/>
        <a:cs typeface="Arial" charset="0"/>
      </a:defRPr>
    </a:lvl1pPr>
    <a:lvl2pPr marL="457200" algn="l" rtl="0" fontAlgn="base">
      <a:spcBef>
        <a:spcPct val="0"/>
      </a:spcBef>
      <a:spcAft>
        <a:spcPct val="0"/>
      </a:spcAft>
      <a:defRPr sz="2000" b="1" kern="1200">
        <a:solidFill>
          <a:srgbClr val="3333CC"/>
        </a:solidFill>
        <a:latin typeface="Times New Roman" pitchFamily="18" charset="0"/>
        <a:ea typeface="+mn-ea"/>
        <a:cs typeface="Arial" charset="0"/>
      </a:defRPr>
    </a:lvl2pPr>
    <a:lvl3pPr marL="914400" algn="l" rtl="0" fontAlgn="base">
      <a:spcBef>
        <a:spcPct val="0"/>
      </a:spcBef>
      <a:spcAft>
        <a:spcPct val="0"/>
      </a:spcAft>
      <a:defRPr sz="2000" b="1" kern="1200">
        <a:solidFill>
          <a:srgbClr val="3333CC"/>
        </a:solidFill>
        <a:latin typeface="Times New Roman" pitchFamily="18" charset="0"/>
        <a:ea typeface="+mn-ea"/>
        <a:cs typeface="Arial" charset="0"/>
      </a:defRPr>
    </a:lvl3pPr>
    <a:lvl4pPr marL="1371600" algn="l" rtl="0" fontAlgn="base">
      <a:spcBef>
        <a:spcPct val="0"/>
      </a:spcBef>
      <a:spcAft>
        <a:spcPct val="0"/>
      </a:spcAft>
      <a:defRPr sz="2000" b="1" kern="1200">
        <a:solidFill>
          <a:srgbClr val="3333CC"/>
        </a:solidFill>
        <a:latin typeface="Times New Roman" pitchFamily="18" charset="0"/>
        <a:ea typeface="+mn-ea"/>
        <a:cs typeface="Arial" charset="0"/>
      </a:defRPr>
    </a:lvl4pPr>
    <a:lvl5pPr marL="1828800" algn="l" rtl="0" fontAlgn="base">
      <a:spcBef>
        <a:spcPct val="0"/>
      </a:spcBef>
      <a:spcAft>
        <a:spcPct val="0"/>
      </a:spcAft>
      <a:defRPr sz="2000" b="1" kern="1200">
        <a:solidFill>
          <a:srgbClr val="3333CC"/>
        </a:solidFill>
        <a:latin typeface="Times New Roman" pitchFamily="18" charset="0"/>
        <a:ea typeface="+mn-ea"/>
        <a:cs typeface="Arial" charset="0"/>
      </a:defRPr>
    </a:lvl5pPr>
    <a:lvl6pPr marL="2286000" algn="l" defTabSz="914400" rtl="0" eaLnBrk="1" latinLnBrk="0" hangingPunct="1">
      <a:defRPr sz="2000" b="1" kern="1200">
        <a:solidFill>
          <a:srgbClr val="3333CC"/>
        </a:solidFill>
        <a:latin typeface="Times New Roman" pitchFamily="18" charset="0"/>
        <a:ea typeface="+mn-ea"/>
        <a:cs typeface="Arial" charset="0"/>
      </a:defRPr>
    </a:lvl6pPr>
    <a:lvl7pPr marL="2743200" algn="l" defTabSz="914400" rtl="0" eaLnBrk="1" latinLnBrk="0" hangingPunct="1">
      <a:defRPr sz="2000" b="1" kern="1200">
        <a:solidFill>
          <a:srgbClr val="3333CC"/>
        </a:solidFill>
        <a:latin typeface="Times New Roman" pitchFamily="18" charset="0"/>
        <a:ea typeface="+mn-ea"/>
        <a:cs typeface="Arial" charset="0"/>
      </a:defRPr>
    </a:lvl7pPr>
    <a:lvl8pPr marL="3200400" algn="l" defTabSz="914400" rtl="0" eaLnBrk="1" latinLnBrk="0" hangingPunct="1">
      <a:defRPr sz="2000" b="1" kern="1200">
        <a:solidFill>
          <a:srgbClr val="3333CC"/>
        </a:solidFill>
        <a:latin typeface="Times New Roman" pitchFamily="18" charset="0"/>
        <a:ea typeface="+mn-ea"/>
        <a:cs typeface="Arial" charset="0"/>
      </a:defRPr>
    </a:lvl8pPr>
    <a:lvl9pPr marL="3657600" algn="l" defTabSz="914400" rtl="0" eaLnBrk="1" latinLnBrk="0" hangingPunct="1">
      <a:defRPr sz="2000" b="1" kern="1200">
        <a:solidFill>
          <a:srgbClr val="3333CC"/>
        </a:solidFill>
        <a:latin typeface="Times New Roman" pitchFamily="18"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33"/>
    <a:srgbClr val="FFCC99"/>
    <a:srgbClr val="FFFF00"/>
    <a:srgbClr val="CC3300"/>
    <a:srgbClr val="CCCCFF"/>
    <a:srgbClr val="0099FF"/>
    <a:srgbClr val="FF00FF"/>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534" autoAdjust="0"/>
    <p:restoredTop sz="99761" autoAdjust="0"/>
  </p:normalViewPr>
  <p:slideViewPr>
    <p:cSldViewPr>
      <p:cViewPr varScale="1">
        <p:scale>
          <a:sx n="117" d="100"/>
          <a:sy n="117" d="100"/>
        </p:scale>
        <p:origin x="-146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2626" name="Rectangle 2"/>
          <p:cNvSpPr>
            <a:spLocks noGrp="1" noChangeArrowheads="1"/>
          </p:cNvSpPr>
          <p:nvPr>
            <p:ph type="hdr" sz="quarter"/>
          </p:nvPr>
        </p:nvSpPr>
        <p:spPr bwMode="auto">
          <a:xfrm>
            <a:off x="0" y="0"/>
            <a:ext cx="2919565" cy="493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763" tIns="45382" rIns="90763" bIns="45382" numCol="1" anchor="t" anchorCtr="0" compatLnSpc="1">
            <a:prstTxWarp prst="textNoShape">
              <a:avLst/>
            </a:prstTxWarp>
          </a:bodyPr>
          <a:lstStyle>
            <a:lvl1pPr eaLnBrk="0" hangingPunct="0">
              <a:lnSpc>
                <a:spcPct val="100000"/>
              </a:lnSpc>
              <a:spcBef>
                <a:spcPct val="0"/>
              </a:spcBef>
              <a:defRPr sz="1200">
                <a:solidFill>
                  <a:schemeClr val="tx1"/>
                </a:solidFill>
                <a:latin typeface="Arial" charset="0"/>
                <a:cs typeface="+mn-cs"/>
              </a:defRPr>
            </a:lvl1pPr>
          </a:lstStyle>
          <a:p>
            <a:pPr>
              <a:defRPr/>
            </a:pPr>
            <a:r>
              <a:rPr lang="ru-RU"/>
              <a:t>1</a:t>
            </a:r>
          </a:p>
        </p:txBody>
      </p:sp>
      <p:sp>
        <p:nvSpPr>
          <p:cNvPr id="282627" name="Rectangle 3"/>
          <p:cNvSpPr>
            <a:spLocks noGrp="1" noChangeArrowheads="1"/>
          </p:cNvSpPr>
          <p:nvPr>
            <p:ph type="dt" sz="quarter" idx="1"/>
          </p:nvPr>
        </p:nvSpPr>
        <p:spPr bwMode="auto">
          <a:xfrm>
            <a:off x="3814626" y="0"/>
            <a:ext cx="2919565" cy="493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763" tIns="45382" rIns="90763" bIns="45382" numCol="1" anchor="t" anchorCtr="0" compatLnSpc="1">
            <a:prstTxWarp prst="textNoShape">
              <a:avLst/>
            </a:prstTxWarp>
          </a:bodyPr>
          <a:lstStyle>
            <a:lvl1pPr algn="r" eaLnBrk="0" hangingPunct="0">
              <a:lnSpc>
                <a:spcPct val="100000"/>
              </a:lnSpc>
              <a:spcBef>
                <a:spcPct val="0"/>
              </a:spcBef>
              <a:defRPr sz="1200">
                <a:solidFill>
                  <a:schemeClr val="tx1"/>
                </a:solidFill>
                <a:latin typeface="Arial" charset="0"/>
                <a:cs typeface="+mn-cs"/>
              </a:defRPr>
            </a:lvl1pPr>
          </a:lstStyle>
          <a:p>
            <a:pPr>
              <a:defRPr/>
            </a:pPr>
            <a:fld id="{638119FC-CAA7-460D-96A3-CD0571F39B33}" type="datetime1">
              <a:rPr lang="ru-RU"/>
              <a:pPr>
                <a:defRPr/>
              </a:pPr>
              <a:t>15.03.2018</a:t>
            </a:fld>
            <a:endParaRPr lang="ru-RU"/>
          </a:p>
        </p:txBody>
      </p:sp>
      <p:sp>
        <p:nvSpPr>
          <p:cNvPr id="282628" name="Rectangle 4"/>
          <p:cNvSpPr>
            <a:spLocks noGrp="1" noChangeArrowheads="1"/>
          </p:cNvSpPr>
          <p:nvPr>
            <p:ph type="ftr" sz="quarter" idx="2"/>
          </p:nvPr>
        </p:nvSpPr>
        <p:spPr bwMode="auto">
          <a:xfrm>
            <a:off x="0" y="9370868"/>
            <a:ext cx="2919565" cy="493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763" tIns="45382" rIns="90763" bIns="45382" numCol="1" anchor="b" anchorCtr="0" compatLnSpc="1">
            <a:prstTxWarp prst="textNoShape">
              <a:avLst/>
            </a:prstTxWarp>
          </a:bodyPr>
          <a:lstStyle>
            <a:lvl1pPr eaLnBrk="0" hangingPunct="0">
              <a:lnSpc>
                <a:spcPct val="100000"/>
              </a:lnSpc>
              <a:spcBef>
                <a:spcPct val="0"/>
              </a:spcBef>
              <a:defRPr sz="1200">
                <a:solidFill>
                  <a:schemeClr val="tx1"/>
                </a:solidFill>
                <a:latin typeface="Arial" charset="0"/>
                <a:cs typeface="+mn-cs"/>
              </a:defRPr>
            </a:lvl1pPr>
          </a:lstStyle>
          <a:p>
            <a:pPr>
              <a:defRPr/>
            </a:pPr>
            <a:endParaRPr lang="ru-RU"/>
          </a:p>
        </p:txBody>
      </p:sp>
      <p:sp>
        <p:nvSpPr>
          <p:cNvPr id="282629" name="Rectangle 5"/>
          <p:cNvSpPr>
            <a:spLocks noGrp="1" noChangeArrowheads="1"/>
          </p:cNvSpPr>
          <p:nvPr>
            <p:ph type="sldNum" sz="quarter" idx="3"/>
          </p:nvPr>
        </p:nvSpPr>
        <p:spPr bwMode="auto">
          <a:xfrm>
            <a:off x="3814626" y="9370868"/>
            <a:ext cx="2919565" cy="493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763" tIns="45382" rIns="90763" bIns="45382" numCol="1" anchor="b" anchorCtr="0" compatLnSpc="1">
            <a:prstTxWarp prst="textNoShape">
              <a:avLst/>
            </a:prstTxWarp>
          </a:bodyPr>
          <a:lstStyle>
            <a:lvl1pPr algn="r" eaLnBrk="0" hangingPunct="0">
              <a:lnSpc>
                <a:spcPct val="100000"/>
              </a:lnSpc>
              <a:spcBef>
                <a:spcPct val="0"/>
              </a:spcBef>
              <a:defRPr sz="1200">
                <a:solidFill>
                  <a:schemeClr val="tx1"/>
                </a:solidFill>
                <a:latin typeface="Arial" charset="0"/>
                <a:cs typeface="+mn-cs"/>
              </a:defRPr>
            </a:lvl1pPr>
          </a:lstStyle>
          <a:p>
            <a:pPr>
              <a:defRPr/>
            </a:pPr>
            <a:fld id="{5C341E70-EAC0-42FB-AFCC-6195661D81D0}" type="slidenum">
              <a:rPr lang="ru-RU"/>
              <a:pPr>
                <a:defRPr/>
              </a:pPr>
              <a:t>‹#›</a:t>
            </a:fld>
            <a:endParaRPr lang="ru-RU"/>
          </a:p>
        </p:txBody>
      </p:sp>
    </p:spTree>
    <p:extLst>
      <p:ext uri="{BB962C8B-B14F-4D97-AF65-F5344CB8AC3E}">
        <p14:creationId xmlns:p14="http://schemas.microsoft.com/office/powerpoint/2010/main" val="2430687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1" y="0"/>
            <a:ext cx="2917992" cy="493868"/>
          </a:xfrm>
          <a:prstGeom prst="rect">
            <a:avLst/>
          </a:prstGeom>
          <a:noFill/>
          <a:ln w="9525">
            <a:noFill/>
            <a:miter lim="800000"/>
            <a:headEnd/>
            <a:tailEnd/>
          </a:ln>
          <a:effectLst/>
        </p:spPr>
        <p:txBody>
          <a:bodyPr vert="horz" wrap="square" lIns="90763" tIns="45382" rIns="90763" bIns="45382" numCol="1" anchor="t" anchorCtr="0" compatLnSpc="1">
            <a:prstTxWarp prst="textNoShape">
              <a:avLst/>
            </a:prstTxWarp>
          </a:bodyPr>
          <a:lstStyle>
            <a:lvl1pPr>
              <a:lnSpc>
                <a:spcPct val="100000"/>
              </a:lnSpc>
              <a:spcBef>
                <a:spcPct val="0"/>
              </a:spcBef>
              <a:defRPr sz="1200" b="0">
                <a:solidFill>
                  <a:schemeClr val="tx1"/>
                </a:solidFill>
                <a:latin typeface="Arial" charset="0"/>
                <a:cs typeface="+mn-cs"/>
              </a:defRPr>
            </a:lvl1pPr>
          </a:lstStyle>
          <a:p>
            <a:pPr>
              <a:defRPr/>
            </a:pPr>
            <a:r>
              <a:rPr lang="ru-RU"/>
              <a:t>1</a:t>
            </a:r>
          </a:p>
        </p:txBody>
      </p:sp>
      <p:sp>
        <p:nvSpPr>
          <p:cNvPr id="38915" name="Rectangle 3"/>
          <p:cNvSpPr>
            <a:spLocks noGrp="1" noChangeArrowheads="1"/>
          </p:cNvSpPr>
          <p:nvPr>
            <p:ph type="dt" idx="1"/>
          </p:nvPr>
        </p:nvSpPr>
        <p:spPr bwMode="auto">
          <a:xfrm>
            <a:off x="3816199" y="0"/>
            <a:ext cx="2917992" cy="493868"/>
          </a:xfrm>
          <a:prstGeom prst="rect">
            <a:avLst/>
          </a:prstGeom>
          <a:noFill/>
          <a:ln w="9525">
            <a:noFill/>
            <a:miter lim="800000"/>
            <a:headEnd/>
            <a:tailEnd/>
          </a:ln>
          <a:effectLst/>
        </p:spPr>
        <p:txBody>
          <a:bodyPr vert="horz" wrap="square" lIns="90763" tIns="45382" rIns="90763" bIns="45382" numCol="1" anchor="t" anchorCtr="0" compatLnSpc="1">
            <a:prstTxWarp prst="textNoShape">
              <a:avLst/>
            </a:prstTxWarp>
          </a:bodyPr>
          <a:lstStyle>
            <a:lvl1pPr algn="r">
              <a:lnSpc>
                <a:spcPct val="100000"/>
              </a:lnSpc>
              <a:spcBef>
                <a:spcPct val="0"/>
              </a:spcBef>
              <a:defRPr sz="1200" b="0">
                <a:solidFill>
                  <a:schemeClr val="tx1"/>
                </a:solidFill>
                <a:latin typeface="Arial" charset="0"/>
                <a:cs typeface="+mn-cs"/>
              </a:defRPr>
            </a:lvl1pPr>
          </a:lstStyle>
          <a:p>
            <a:pPr>
              <a:defRPr/>
            </a:pPr>
            <a:fld id="{1B6A578E-6889-4435-8DBE-97178DD3F852}" type="datetime1">
              <a:rPr lang="ru-RU"/>
              <a:pPr>
                <a:defRPr/>
              </a:pPr>
              <a:t>15.03.2018</a:t>
            </a:fld>
            <a:endParaRPr lang="ru-RU"/>
          </a:p>
        </p:txBody>
      </p:sp>
      <p:sp>
        <p:nvSpPr>
          <p:cNvPr id="13316" name="Rectangle 4"/>
          <p:cNvSpPr>
            <a:spLocks noGrp="1" noRot="1" noChangeAspect="1" noChangeArrowheads="1" noTextEdit="1"/>
          </p:cNvSpPr>
          <p:nvPr>
            <p:ph type="sldImg" idx="2"/>
          </p:nvPr>
        </p:nvSpPr>
        <p:spPr bwMode="auto">
          <a:xfrm>
            <a:off x="901700" y="739775"/>
            <a:ext cx="4933950"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7" name="Rectangle 5"/>
          <p:cNvSpPr>
            <a:spLocks noGrp="1" noChangeArrowheads="1"/>
          </p:cNvSpPr>
          <p:nvPr>
            <p:ph type="body" sz="quarter" idx="3"/>
          </p:nvPr>
        </p:nvSpPr>
        <p:spPr bwMode="auto">
          <a:xfrm>
            <a:off x="673262" y="4686223"/>
            <a:ext cx="5389240" cy="4440077"/>
          </a:xfrm>
          <a:prstGeom prst="rect">
            <a:avLst/>
          </a:prstGeom>
          <a:noFill/>
          <a:ln w="9525">
            <a:noFill/>
            <a:miter lim="800000"/>
            <a:headEnd/>
            <a:tailEnd/>
          </a:ln>
          <a:effectLst/>
        </p:spPr>
        <p:txBody>
          <a:bodyPr vert="horz" wrap="square" lIns="90763" tIns="45382" rIns="90763" bIns="45382"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38918" name="Rectangle 6"/>
          <p:cNvSpPr>
            <a:spLocks noGrp="1" noChangeArrowheads="1"/>
          </p:cNvSpPr>
          <p:nvPr>
            <p:ph type="ftr" sz="quarter" idx="4"/>
          </p:nvPr>
        </p:nvSpPr>
        <p:spPr bwMode="auto">
          <a:xfrm>
            <a:off x="1" y="9370868"/>
            <a:ext cx="2917992" cy="493867"/>
          </a:xfrm>
          <a:prstGeom prst="rect">
            <a:avLst/>
          </a:prstGeom>
          <a:noFill/>
          <a:ln w="9525">
            <a:noFill/>
            <a:miter lim="800000"/>
            <a:headEnd/>
            <a:tailEnd/>
          </a:ln>
          <a:effectLst/>
        </p:spPr>
        <p:txBody>
          <a:bodyPr vert="horz" wrap="square" lIns="90763" tIns="45382" rIns="90763" bIns="45382" numCol="1" anchor="b" anchorCtr="0" compatLnSpc="1">
            <a:prstTxWarp prst="textNoShape">
              <a:avLst/>
            </a:prstTxWarp>
          </a:bodyPr>
          <a:lstStyle>
            <a:lvl1pPr>
              <a:lnSpc>
                <a:spcPct val="100000"/>
              </a:lnSpc>
              <a:spcBef>
                <a:spcPct val="0"/>
              </a:spcBef>
              <a:defRPr sz="1200" b="0">
                <a:solidFill>
                  <a:schemeClr val="tx1"/>
                </a:solidFill>
                <a:latin typeface="Arial" charset="0"/>
                <a:cs typeface="+mn-cs"/>
              </a:defRPr>
            </a:lvl1pPr>
          </a:lstStyle>
          <a:p>
            <a:pPr>
              <a:defRPr/>
            </a:pPr>
            <a:endParaRPr lang="ru-RU"/>
          </a:p>
        </p:txBody>
      </p:sp>
      <p:sp>
        <p:nvSpPr>
          <p:cNvPr id="38919" name="Rectangle 7"/>
          <p:cNvSpPr>
            <a:spLocks noGrp="1" noChangeArrowheads="1"/>
          </p:cNvSpPr>
          <p:nvPr>
            <p:ph type="sldNum" sz="quarter" idx="5"/>
          </p:nvPr>
        </p:nvSpPr>
        <p:spPr bwMode="auto">
          <a:xfrm>
            <a:off x="3816199" y="9370868"/>
            <a:ext cx="2917992" cy="493867"/>
          </a:xfrm>
          <a:prstGeom prst="rect">
            <a:avLst/>
          </a:prstGeom>
          <a:noFill/>
          <a:ln w="9525">
            <a:noFill/>
            <a:miter lim="800000"/>
            <a:headEnd/>
            <a:tailEnd/>
          </a:ln>
          <a:effectLst/>
        </p:spPr>
        <p:txBody>
          <a:bodyPr vert="horz" wrap="square" lIns="90763" tIns="45382" rIns="90763" bIns="45382" numCol="1" anchor="b" anchorCtr="0" compatLnSpc="1">
            <a:prstTxWarp prst="textNoShape">
              <a:avLst/>
            </a:prstTxWarp>
          </a:bodyPr>
          <a:lstStyle>
            <a:lvl1pPr algn="r">
              <a:lnSpc>
                <a:spcPct val="100000"/>
              </a:lnSpc>
              <a:spcBef>
                <a:spcPct val="0"/>
              </a:spcBef>
              <a:defRPr sz="1200" b="0">
                <a:solidFill>
                  <a:schemeClr val="tx1"/>
                </a:solidFill>
                <a:latin typeface="Arial" pitchFamily="34" charset="0"/>
                <a:cs typeface="+mn-cs"/>
              </a:defRPr>
            </a:lvl1pPr>
          </a:lstStyle>
          <a:p>
            <a:pPr>
              <a:defRPr/>
            </a:pPr>
            <a:fld id="{FA8D9D51-C673-48D1-97B3-CEBD7699B08F}" type="slidenum">
              <a:rPr lang="ru-RU"/>
              <a:pPr>
                <a:defRPr/>
              </a:pPr>
              <a:t>‹#›</a:t>
            </a:fld>
            <a:endParaRPr lang="ru-RU"/>
          </a:p>
        </p:txBody>
      </p:sp>
    </p:spTree>
    <p:extLst>
      <p:ext uri="{BB962C8B-B14F-4D97-AF65-F5344CB8AC3E}">
        <p14:creationId xmlns:p14="http://schemas.microsoft.com/office/powerpoint/2010/main" val="1405018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6B0DD0FB-CD1C-4A5D-B251-B2A5327DFB6C}" type="datetime1">
              <a:rPr lang="ru-RU"/>
              <a:pPr>
                <a:defRPr/>
              </a:pPr>
              <a:t>15.03.2018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19547F67-77DA-4448-924E-988A483DF3B1}" type="slidenum">
              <a:rPr lang="ru-RU"/>
              <a:pPr>
                <a:defRPr/>
              </a:pPr>
              <a:t>‹#›</a:t>
            </a:fld>
            <a:endParaRPr lang="ru-RU"/>
          </a:p>
        </p:txBody>
      </p:sp>
    </p:spTree>
    <p:extLst>
      <p:ext uri="{BB962C8B-B14F-4D97-AF65-F5344CB8AC3E}">
        <p14:creationId xmlns:p14="http://schemas.microsoft.com/office/powerpoint/2010/main" val="1293530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7BE9DA97-BCD9-44DD-A94C-D0F9B59B6DE7}" type="datetime1">
              <a:rPr lang="ru-RU"/>
              <a:pPr>
                <a:defRPr/>
              </a:pPr>
              <a:t>15.03.2018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ABE45DB7-C7FF-4E96-914E-CF074B9944B2}" type="slidenum">
              <a:rPr lang="ru-RU"/>
              <a:pPr>
                <a:defRPr/>
              </a:pPr>
              <a:t>‹#›</a:t>
            </a:fld>
            <a:endParaRPr lang="ru-RU"/>
          </a:p>
        </p:txBody>
      </p:sp>
    </p:spTree>
    <p:extLst>
      <p:ext uri="{BB962C8B-B14F-4D97-AF65-F5344CB8AC3E}">
        <p14:creationId xmlns:p14="http://schemas.microsoft.com/office/powerpoint/2010/main" val="3173165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4CA48B0C-ACA5-419A-8326-32A50829FB6C}" type="datetime1">
              <a:rPr lang="ru-RU"/>
              <a:pPr>
                <a:defRPr/>
              </a:pPr>
              <a:t>15.03.2018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0D28E44D-02F0-4B72-9521-A5602A2474C1}" type="slidenum">
              <a:rPr lang="ru-RU"/>
              <a:pPr>
                <a:defRPr/>
              </a:pPr>
              <a:t>‹#›</a:t>
            </a:fld>
            <a:endParaRPr lang="ru-RU"/>
          </a:p>
        </p:txBody>
      </p:sp>
    </p:spTree>
    <p:extLst>
      <p:ext uri="{BB962C8B-B14F-4D97-AF65-F5344CB8AC3E}">
        <p14:creationId xmlns:p14="http://schemas.microsoft.com/office/powerpoint/2010/main" val="36967696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r>
              <a:rPr lang="ru-RU" noProof="0" smtClean="0"/>
              <a:t>Вставка таблицы</a:t>
            </a:r>
          </a:p>
        </p:txBody>
      </p:sp>
      <p:sp>
        <p:nvSpPr>
          <p:cNvPr id="4" name="Rectangle 4"/>
          <p:cNvSpPr>
            <a:spLocks noGrp="1" noChangeArrowheads="1"/>
          </p:cNvSpPr>
          <p:nvPr>
            <p:ph type="dt" sz="half" idx="10"/>
          </p:nvPr>
        </p:nvSpPr>
        <p:spPr>
          <a:ln/>
        </p:spPr>
        <p:txBody>
          <a:bodyPr/>
          <a:lstStyle>
            <a:lvl1pPr>
              <a:defRPr/>
            </a:lvl1pPr>
          </a:lstStyle>
          <a:p>
            <a:pPr>
              <a:defRPr/>
            </a:pPr>
            <a:fld id="{99C1518E-23DF-4553-954B-5EE440CFFBE7}" type="datetime1">
              <a:rPr lang="ru-RU"/>
              <a:pPr>
                <a:defRPr/>
              </a:pPr>
              <a:t>15.03.2018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AAE689C-B457-41CF-87CF-A668A8F9119B}" type="slidenum">
              <a:rPr lang="ru-RU"/>
              <a:pPr>
                <a:defRPr/>
              </a:pPr>
              <a:t>‹#›</a:t>
            </a:fld>
            <a:endParaRPr lang="ru-RU"/>
          </a:p>
        </p:txBody>
      </p:sp>
    </p:spTree>
    <p:extLst>
      <p:ext uri="{BB962C8B-B14F-4D97-AF65-F5344CB8AC3E}">
        <p14:creationId xmlns:p14="http://schemas.microsoft.com/office/powerpoint/2010/main" val="116701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fld id="{FCFDFB99-A0A4-42C1-AE62-BC2124A2E38D}" type="datetime1">
              <a:rPr lang="ru-RU"/>
              <a:pPr>
                <a:defRPr/>
              </a:pPr>
              <a:t>15.03.2018</a:t>
            </a:fld>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0237779-F598-4876-8CDA-6C94C6DBE9F1}" type="slidenum">
              <a:rPr lang="ru-RU"/>
              <a:pPr>
                <a:defRPr/>
              </a:pPr>
              <a:t>‹#›</a:t>
            </a:fld>
            <a:endParaRPr lang="ru-RU"/>
          </a:p>
        </p:txBody>
      </p:sp>
    </p:spTree>
    <p:extLst>
      <p:ext uri="{BB962C8B-B14F-4D97-AF65-F5344CB8AC3E}">
        <p14:creationId xmlns:p14="http://schemas.microsoft.com/office/powerpoint/2010/main" val="3613287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DFDB3D30-2869-48C6-891B-5080ACE20099}" type="datetime1">
              <a:rPr lang="ru-RU"/>
              <a:pPr>
                <a:defRPr/>
              </a:pPr>
              <a:t>15.03.2018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AFFF29F-CBCA-4AC7-818D-658BF29813C5}" type="slidenum">
              <a:rPr lang="ru-RU"/>
              <a:pPr>
                <a:defRPr/>
              </a:pPr>
              <a:t>‹#›</a:t>
            </a:fld>
            <a:endParaRPr lang="ru-RU"/>
          </a:p>
        </p:txBody>
      </p:sp>
    </p:spTree>
    <p:extLst>
      <p:ext uri="{BB962C8B-B14F-4D97-AF65-F5344CB8AC3E}">
        <p14:creationId xmlns:p14="http://schemas.microsoft.com/office/powerpoint/2010/main" val="2194583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fld id="{03AE769C-6163-400A-9D21-F287833EB9EB}" type="datetime1">
              <a:rPr lang="ru-RU"/>
              <a:pPr>
                <a:defRPr/>
              </a:pPr>
              <a:t>15.03.2018</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DC6D1A8-C14B-4BB1-9C51-2414139AEE34}" type="slidenum">
              <a:rPr lang="ru-RU"/>
              <a:pPr>
                <a:defRPr/>
              </a:pPr>
              <a:t>‹#›</a:t>
            </a:fld>
            <a:endParaRPr lang="ru-RU"/>
          </a:p>
        </p:txBody>
      </p:sp>
    </p:spTree>
    <p:extLst>
      <p:ext uri="{BB962C8B-B14F-4D97-AF65-F5344CB8AC3E}">
        <p14:creationId xmlns:p14="http://schemas.microsoft.com/office/powerpoint/2010/main" val="293261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A3BFC56E-6EA7-466C-9312-3F4ED730D00E}" type="datetime1">
              <a:rPr lang="ru-RU"/>
              <a:pPr>
                <a:defRPr/>
              </a:pPr>
              <a:t>15.03.2018</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509349C7-99E8-4130-B803-9E78E13DA3F5}" type="slidenum">
              <a:rPr lang="ru-RU"/>
              <a:pPr>
                <a:defRPr/>
              </a:pPr>
              <a:t>‹#›</a:t>
            </a:fld>
            <a:endParaRPr lang="ru-RU"/>
          </a:p>
        </p:txBody>
      </p:sp>
    </p:spTree>
    <p:extLst>
      <p:ext uri="{BB962C8B-B14F-4D97-AF65-F5344CB8AC3E}">
        <p14:creationId xmlns:p14="http://schemas.microsoft.com/office/powerpoint/2010/main" val="1812053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fld id="{6DDAABC6-7558-4AE5-8723-4E64B151B35C}" type="datetime1">
              <a:rPr lang="ru-RU"/>
              <a:pPr>
                <a:defRPr/>
              </a:pPr>
              <a:t>15.03.2018</a:t>
            </a:fld>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F608E42F-4A40-4A13-B0B4-66ECC718A62B}" type="slidenum">
              <a:rPr lang="ru-RU"/>
              <a:pPr>
                <a:defRPr/>
              </a:pPr>
              <a:t>‹#›</a:t>
            </a:fld>
            <a:endParaRPr lang="ru-RU"/>
          </a:p>
        </p:txBody>
      </p:sp>
    </p:spTree>
    <p:extLst>
      <p:ext uri="{BB962C8B-B14F-4D97-AF65-F5344CB8AC3E}">
        <p14:creationId xmlns:p14="http://schemas.microsoft.com/office/powerpoint/2010/main" val="4231257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fld id="{EA214E78-6BB6-4940-91B3-BCE203E4CA7E}" type="datetime1">
              <a:rPr lang="ru-RU"/>
              <a:pPr>
                <a:defRPr/>
              </a:pPr>
              <a:t>15.03.2018</a:t>
            </a:fld>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2F0DDA66-C6C8-4FEC-A055-2509B7E025D3}" type="slidenum">
              <a:rPr lang="ru-RU"/>
              <a:pPr>
                <a:defRPr/>
              </a:pPr>
              <a:t>‹#›</a:t>
            </a:fld>
            <a:endParaRPr lang="ru-RU"/>
          </a:p>
        </p:txBody>
      </p:sp>
    </p:spTree>
    <p:extLst>
      <p:ext uri="{BB962C8B-B14F-4D97-AF65-F5344CB8AC3E}">
        <p14:creationId xmlns:p14="http://schemas.microsoft.com/office/powerpoint/2010/main" val="163531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9EF6213-D9C3-4B68-A6D1-1F36A6949381}" type="datetime1">
              <a:rPr lang="ru-RU"/>
              <a:pPr>
                <a:defRPr/>
              </a:pPr>
              <a:t>15.03.2018</a:t>
            </a:fld>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711FA2AB-64BE-46E6-914C-178A28722175}" type="slidenum">
              <a:rPr lang="ru-RU"/>
              <a:pPr>
                <a:defRPr/>
              </a:pPr>
              <a:t>‹#›</a:t>
            </a:fld>
            <a:endParaRPr lang="ru-RU"/>
          </a:p>
        </p:txBody>
      </p:sp>
    </p:spTree>
    <p:extLst>
      <p:ext uri="{BB962C8B-B14F-4D97-AF65-F5344CB8AC3E}">
        <p14:creationId xmlns:p14="http://schemas.microsoft.com/office/powerpoint/2010/main" val="623951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0E55D0C3-AF98-4B09-BA4D-F1BD55845139}" type="datetime1">
              <a:rPr lang="ru-RU"/>
              <a:pPr>
                <a:defRPr/>
              </a:pPr>
              <a:t>15.03.2018</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7C016479-25E4-429D-8726-ABFD84CC3B88}" type="slidenum">
              <a:rPr lang="ru-RU"/>
              <a:pPr>
                <a:defRPr/>
              </a:pPr>
              <a:t>‹#›</a:t>
            </a:fld>
            <a:endParaRPr lang="ru-RU"/>
          </a:p>
        </p:txBody>
      </p:sp>
    </p:spTree>
    <p:extLst>
      <p:ext uri="{BB962C8B-B14F-4D97-AF65-F5344CB8AC3E}">
        <p14:creationId xmlns:p14="http://schemas.microsoft.com/office/powerpoint/2010/main" val="3581975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7E597FA4-2CB6-403C-94E1-8D02B8287707}" type="datetime1">
              <a:rPr lang="ru-RU"/>
              <a:pPr>
                <a:defRPr/>
              </a:pPr>
              <a:t>15.03.2018</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5448905E-89EB-4FD0-A4AF-E7E4ACBC8BEF}" type="slidenum">
              <a:rPr lang="ru-RU"/>
              <a:pPr>
                <a:defRPr/>
              </a:pPr>
              <a:t>‹#›</a:t>
            </a:fld>
            <a:endParaRPr lang="ru-RU"/>
          </a:p>
        </p:txBody>
      </p:sp>
    </p:spTree>
    <p:extLst>
      <p:ext uri="{BB962C8B-B14F-4D97-AF65-F5344CB8AC3E}">
        <p14:creationId xmlns:p14="http://schemas.microsoft.com/office/powerpoint/2010/main" val="2641945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defRPr sz="1400" b="0">
                <a:solidFill>
                  <a:schemeClr val="tx1"/>
                </a:solidFill>
                <a:latin typeface="Arial" charset="0"/>
                <a:cs typeface="+mn-cs"/>
              </a:defRPr>
            </a:lvl1pPr>
          </a:lstStyle>
          <a:p>
            <a:pPr>
              <a:defRPr/>
            </a:pPr>
            <a:fld id="{0AED20C5-7E40-42F2-8EE9-AA355775754A}" type="datetime1">
              <a:rPr lang="ru-RU"/>
              <a:pPr>
                <a:defRPr/>
              </a:pPr>
              <a:t>15.03.2018</a:t>
            </a:fld>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00000"/>
              </a:lnSpc>
              <a:spcBef>
                <a:spcPct val="0"/>
              </a:spcBef>
              <a:defRPr sz="1400" b="0">
                <a:solidFill>
                  <a:schemeClr val="tx1"/>
                </a:solidFill>
                <a:latin typeface="Arial" charset="0"/>
                <a:cs typeface="+mn-cs"/>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defRPr sz="1400" b="0">
                <a:solidFill>
                  <a:schemeClr val="tx1"/>
                </a:solidFill>
                <a:latin typeface="Arial" pitchFamily="34" charset="0"/>
                <a:cs typeface="+mn-cs"/>
              </a:defRPr>
            </a:lvl1pPr>
          </a:lstStyle>
          <a:p>
            <a:pPr>
              <a:defRPr/>
            </a:pPr>
            <a:fld id="{C94F213C-F1AA-46DE-BF07-4F32C990909D}"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wipe dir="d"/>
  </p:transition>
  <p:timing>
    <p:tnLst>
      <p:par>
        <p:cTn id="1" dur="indefinite" restart="never" nodeType="tmRoot"/>
      </p:par>
    </p:tnLst>
  </p:timing>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defRPr>
      </a:lvl2pPr>
      <a:lvl3pPr algn="ctr" rtl="0" eaLnBrk="1" fontAlgn="base" hangingPunct="1">
        <a:spcBef>
          <a:spcPct val="0"/>
        </a:spcBef>
        <a:spcAft>
          <a:spcPct val="0"/>
        </a:spcAft>
        <a:defRPr sz="4400">
          <a:solidFill>
            <a:schemeClr val="tx2"/>
          </a:solidFill>
          <a:latin typeface="Arial" pitchFamily="34" charset="0"/>
        </a:defRPr>
      </a:lvl3pPr>
      <a:lvl4pPr algn="ctr" rtl="0" eaLnBrk="1" fontAlgn="base" hangingPunct="1">
        <a:spcBef>
          <a:spcPct val="0"/>
        </a:spcBef>
        <a:spcAft>
          <a:spcPct val="0"/>
        </a:spcAft>
        <a:defRPr sz="4400">
          <a:solidFill>
            <a:schemeClr val="tx2"/>
          </a:solidFill>
          <a:latin typeface="Arial" pitchFamily="34" charset="0"/>
        </a:defRPr>
      </a:lvl4pPr>
      <a:lvl5pPr algn="ctr" rtl="0" eaLnBrk="1" fontAlgn="base" hangingPunct="1">
        <a:spcBef>
          <a:spcPct val="0"/>
        </a:spcBef>
        <a:spcAft>
          <a:spcPct val="0"/>
        </a:spcAft>
        <a:defRPr sz="4400">
          <a:solidFill>
            <a:schemeClr val="tx2"/>
          </a:solidFill>
          <a:latin typeface="Arial"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323850" y="1341438"/>
            <a:ext cx="8507413" cy="4751858"/>
          </a:xfrm>
        </p:spPr>
        <p:txBody>
          <a:bodyPr/>
          <a:lstStyle/>
          <a:p>
            <a:r>
              <a:rPr lang="ru-RU" sz="2800" b="1" dirty="0" smtClean="0">
                <a:solidFill>
                  <a:srgbClr val="002060"/>
                </a:solidFill>
                <a:latin typeface="Times New Roman" pitchFamily="18" charset="0"/>
              </a:rPr>
              <a:t/>
            </a:r>
            <a:br>
              <a:rPr lang="ru-RU" sz="2800" b="1" dirty="0" smtClean="0">
                <a:solidFill>
                  <a:srgbClr val="002060"/>
                </a:solidFill>
                <a:latin typeface="Times New Roman" pitchFamily="18" charset="0"/>
              </a:rPr>
            </a:br>
            <a:r>
              <a:rPr lang="ru-RU" sz="2800" b="1" dirty="0">
                <a:solidFill>
                  <a:srgbClr val="002060"/>
                </a:solidFill>
                <a:latin typeface="Times New Roman" pitchFamily="18" charset="0"/>
              </a:rPr>
              <a:t/>
            </a:r>
            <a:br>
              <a:rPr lang="ru-RU" sz="2800" b="1" dirty="0">
                <a:solidFill>
                  <a:srgbClr val="002060"/>
                </a:solidFill>
                <a:latin typeface="Times New Roman" pitchFamily="18" charset="0"/>
              </a:rPr>
            </a:br>
            <a:r>
              <a:rPr lang="ru-RU" sz="2800" b="1" dirty="0">
                <a:solidFill>
                  <a:srgbClr val="002060"/>
                </a:solidFill>
                <a:latin typeface="Times New Roman" pitchFamily="18" charset="0"/>
              </a:rPr>
              <a:t/>
            </a:r>
            <a:br>
              <a:rPr lang="ru-RU" sz="2800" b="1" dirty="0">
                <a:solidFill>
                  <a:srgbClr val="002060"/>
                </a:solidFill>
                <a:latin typeface="Times New Roman" pitchFamily="18" charset="0"/>
              </a:rPr>
            </a:br>
            <a:r>
              <a:rPr lang="ru-RU" sz="2800" b="1" dirty="0" smtClean="0">
                <a:solidFill>
                  <a:srgbClr val="002060"/>
                </a:solidFill>
                <a:latin typeface="Times New Roman" pitchFamily="18" charset="0"/>
              </a:rPr>
              <a:t>Осуществление внутреннего государственного (муниципального) финансового контроля</a:t>
            </a:r>
            <a:br>
              <a:rPr lang="ru-RU" sz="2800" b="1" dirty="0" smtClean="0">
                <a:solidFill>
                  <a:srgbClr val="002060"/>
                </a:solidFill>
                <a:latin typeface="Times New Roman" pitchFamily="18" charset="0"/>
              </a:rPr>
            </a:br>
            <a:r>
              <a:rPr lang="ru-RU" sz="2800" b="1" dirty="0" smtClean="0">
                <a:solidFill>
                  <a:srgbClr val="002060"/>
                </a:solidFill>
                <a:latin typeface="Times New Roman" pitchFamily="18" charset="0"/>
              </a:rPr>
              <a:t/>
            </a:r>
            <a:br>
              <a:rPr lang="ru-RU" sz="2800" b="1" dirty="0" smtClean="0">
                <a:solidFill>
                  <a:srgbClr val="002060"/>
                </a:solidFill>
                <a:latin typeface="Times New Roman" pitchFamily="18" charset="0"/>
              </a:rPr>
            </a:br>
            <a:r>
              <a:rPr lang="ru-RU" sz="2800" b="1" dirty="0">
                <a:solidFill>
                  <a:srgbClr val="002060"/>
                </a:solidFill>
                <a:latin typeface="Times New Roman" pitchFamily="18" charset="0"/>
              </a:rPr>
              <a:t/>
            </a:r>
            <a:br>
              <a:rPr lang="ru-RU" sz="2800" b="1" dirty="0">
                <a:solidFill>
                  <a:srgbClr val="002060"/>
                </a:solidFill>
                <a:latin typeface="Times New Roman" pitchFamily="18" charset="0"/>
              </a:rPr>
            </a:br>
            <a:r>
              <a:rPr lang="ru-RU" sz="2800" b="1" dirty="0" smtClean="0">
                <a:solidFill>
                  <a:srgbClr val="002060"/>
                </a:solidFill>
                <a:latin typeface="Times New Roman" pitchFamily="18" charset="0"/>
              </a:rPr>
              <a:t/>
            </a:r>
            <a:br>
              <a:rPr lang="ru-RU" sz="2800" b="1" dirty="0" smtClean="0">
                <a:solidFill>
                  <a:srgbClr val="002060"/>
                </a:solidFill>
                <a:latin typeface="Times New Roman" pitchFamily="18" charset="0"/>
              </a:rPr>
            </a:br>
            <a:r>
              <a:rPr lang="ru-RU" sz="2800" b="1" dirty="0">
                <a:solidFill>
                  <a:srgbClr val="002060"/>
                </a:solidFill>
                <a:latin typeface="Times New Roman" pitchFamily="18" charset="0"/>
              </a:rPr>
              <a:t/>
            </a:r>
            <a:br>
              <a:rPr lang="ru-RU" sz="2800" b="1" dirty="0">
                <a:solidFill>
                  <a:srgbClr val="002060"/>
                </a:solidFill>
                <a:latin typeface="Times New Roman" pitchFamily="18" charset="0"/>
              </a:rPr>
            </a:br>
            <a:r>
              <a:rPr lang="ru-RU" sz="2000" b="1" dirty="0" smtClean="0">
                <a:solidFill>
                  <a:srgbClr val="002060"/>
                </a:solidFill>
                <a:latin typeface="Times New Roman" pitchFamily="18" charset="0"/>
              </a:rPr>
              <a:t>Руководитель Департамента бюджетно-финансового контроля</a:t>
            </a:r>
            <a:br>
              <a:rPr lang="ru-RU" sz="2000" b="1" dirty="0" smtClean="0">
                <a:solidFill>
                  <a:srgbClr val="002060"/>
                </a:solidFill>
                <a:latin typeface="Times New Roman" pitchFamily="18" charset="0"/>
              </a:rPr>
            </a:br>
            <a:r>
              <a:rPr lang="ru-RU" sz="2000" b="1" dirty="0" smtClean="0">
                <a:solidFill>
                  <a:srgbClr val="002060"/>
                </a:solidFill>
                <a:latin typeface="Times New Roman" pitchFamily="18" charset="0"/>
              </a:rPr>
              <a:t>Иванова Варвара Петровна</a:t>
            </a:r>
            <a:r>
              <a:rPr lang="ru-RU" sz="2800" b="1" dirty="0" smtClean="0">
                <a:solidFill>
                  <a:srgbClr val="002060"/>
                </a:solidFill>
                <a:latin typeface="Times New Roman" pitchFamily="18" charset="0"/>
              </a:rPr>
              <a:t/>
            </a:r>
            <a:br>
              <a:rPr lang="ru-RU" sz="2800" b="1" dirty="0" smtClean="0">
                <a:solidFill>
                  <a:srgbClr val="002060"/>
                </a:solidFill>
                <a:latin typeface="Times New Roman" pitchFamily="18" charset="0"/>
              </a:rPr>
            </a:br>
            <a:r>
              <a:rPr lang="ru-RU" sz="2400" b="1" dirty="0" smtClean="0">
                <a:solidFill>
                  <a:srgbClr val="002060"/>
                </a:solidFill>
                <a:latin typeface="Times New Roman" pitchFamily="18" charset="0"/>
              </a:rPr>
              <a:t/>
            </a:r>
            <a:br>
              <a:rPr lang="ru-RU" sz="2400" b="1" dirty="0" smtClean="0">
                <a:solidFill>
                  <a:srgbClr val="002060"/>
                </a:solidFill>
                <a:latin typeface="Times New Roman" pitchFamily="18" charset="0"/>
              </a:rPr>
            </a:br>
            <a:r>
              <a:rPr lang="ru-RU" sz="2400" b="1" dirty="0" smtClean="0">
                <a:solidFill>
                  <a:srgbClr val="002060"/>
                </a:solidFill>
                <a:latin typeface="Times New Roman" pitchFamily="18" charset="0"/>
              </a:rPr>
              <a:t/>
            </a:r>
            <a:br>
              <a:rPr lang="ru-RU" sz="2400" b="1" dirty="0" smtClean="0">
                <a:solidFill>
                  <a:srgbClr val="002060"/>
                </a:solidFill>
                <a:latin typeface="Times New Roman" pitchFamily="18" charset="0"/>
              </a:rPr>
            </a:br>
            <a:r>
              <a:rPr lang="ru-RU" sz="2400" b="1" dirty="0" smtClean="0">
                <a:solidFill>
                  <a:srgbClr val="002060"/>
                </a:solidFill>
                <a:latin typeface="Times New Roman" pitchFamily="18" charset="0"/>
              </a:rPr>
              <a:t>                                  </a:t>
            </a:r>
            <a:endParaRPr lang="ru-RU" sz="2000" b="1" dirty="0" smtClean="0">
              <a:solidFill>
                <a:srgbClr val="002060"/>
              </a:solidFill>
              <a:latin typeface="Times New Roman" pitchFamily="18" charset="0"/>
            </a:endParaRPr>
          </a:p>
        </p:txBody>
      </p:sp>
    </p:spTree>
  </p:cSld>
  <p:clrMapOvr>
    <a:masterClrMapping/>
  </p:clrMapOvr>
  <p:transition spd="med">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700808"/>
            <a:ext cx="8229600" cy="1143000"/>
          </a:xfrm>
        </p:spPr>
        <p:txBody>
          <a:bodyPr/>
          <a:lstStyle/>
          <a:p>
            <a:pPr lvl="0" algn="just"/>
            <a:r>
              <a:rPr lang="ru-RU" sz="2000" b="1" dirty="0" smtClean="0">
                <a:latin typeface="Times New Roman" panose="02020603050405020304" pitchFamily="18" charset="0"/>
                <a:cs typeface="Times New Roman" panose="02020603050405020304" pitchFamily="18" charset="0"/>
              </a:rPr>
              <a:t>Статья 19.5. Невыполнение </a:t>
            </a:r>
            <a:r>
              <a:rPr lang="ru-RU" sz="2000" b="1" dirty="0">
                <a:latin typeface="Times New Roman" panose="02020603050405020304" pitchFamily="18" charset="0"/>
                <a:cs typeface="Times New Roman" panose="02020603050405020304" pitchFamily="18" charset="0"/>
              </a:rPr>
              <a:t>в срок законного предписания (постановления, представления, решения) органа (должностного лица), осуществляющего государственный надзор (контроль), организации, уполномоченной в соответствии с федеральными законами на осуществление государственного надзора (должностного лица), органа (должностного лица), осуществляющего </a:t>
            </a:r>
            <a:r>
              <a:rPr lang="ru-RU" sz="2000" b="1" dirty="0" smtClean="0">
                <a:latin typeface="Times New Roman" panose="02020603050405020304" pitchFamily="18" charset="0"/>
                <a:cs typeface="Times New Roman" panose="02020603050405020304" pitchFamily="18" charset="0"/>
              </a:rPr>
              <a:t>муниципальный контроль</a:t>
            </a: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3501008"/>
            <a:ext cx="8229600" cy="3301827"/>
          </a:xfrm>
        </p:spPr>
        <p:txBody>
          <a:bodyPr/>
          <a:lstStyle/>
          <a:p>
            <a:pPr marL="0" indent="0" algn="just">
              <a:buNone/>
            </a:pPr>
            <a:r>
              <a:rPr lang="ru-RU" sz="2400" dirty="0">
                <a:latin typeface="Times New Roman" panose="02020603050405020304" pitchFamily="18" charset="0"/>
                <a:cs typeface="Times New Roman" panose="02020603050405020304" pitchFamily="18" charset="0"/>
              </a:rPr>
              <a:t>Часть </a:t>
            </a:r>
            <a:r>
              <a:rPr lang="ru-RU" sz="2400" dirty="0" smtClean="0">
                <a:latin typeface="Times New Roman" panose="02020603050405020304" pitchFamily="18" charset="0"/>
                <a:cs typeface="Times New Roman" panose="02020603050405020304" pitchFamily="18" charset="0"/>
              </a:rPr>
              <a:t>20. </a:t>
            </a:r>
            <a:r>
              <a:rPr lang="ru-RU" sz="2400" dirty="0">
                <a:latin typeface="Times New Roman" panose="02020603050405020304" pitchFamily="18" charset="0"/>
                <a:cs typeface="Times New Roman" panose="02020603050405020304" pitchFamily="18" charset="0"/>
              </a:rPr>
              <a:t>Невыполнение в установленный срок законного </a:t>
            </a:r>
            <a:r>
              <a:rPr lang="ru-RU" sz="2400" dirty="0" smtClean="0">
                <a:latin typeface="Times New Roman" panose="02020603050405020304" pitchFamily="18" charset="0"/>
                <a:cs typeface="Times New Roman" panose="02020603050405020304" pitchFamily="18" charset="0"/>
              </a:rPr>
              <a:t>предписания </a:t>
            </a:r>
            <a:r>
              <a:rPr lang="ru-RU" sz="2400" dirty="0">
                <a:latin typeface="Times New Roman" panose="02020603050405020304" pitchFamily="18" charset="0"/>
                <a:cs typeface="Times New Roman" panose="02020603050405020304" pitchFamily="18" charset="0"/>
              </a:rPr>
              <a:t>органа государственного финансового </a:t>
            </a:r>
            <a:r>
              <a:rPr lang="ru-RU" sz="2400" dirty="0" smtClean="0">
                <a:latin typeface="Times New Roman" panose="02020603050405020304" pitchFamily="18" charset="0"/>
                <a:cs typeface="Times New Roman" panose="02020603050405020304" pitchFamily="18" charset="0"/>
              </a:rPr>
              <a:t>контроля </a:t>
            </a:r>
          </a:p>
          <a:p>
            <a:pPr marL="0" indent="0" algn="just">
              <a:buNone/>
            </a:pPr>
            <a:r>
              <a:rPr lang="ru-RU" sz="2400" dirty="0" smtClean="0">
                <a:latin typeface="Times New Roman" panose="02020603050405020304" pitchFamily="18" charset="0"/>
                <a:cs typeface="Times New Roman" panose="02020603050405020304" pitchFamily="18" charset="0"/>
              </a:rPr>
              <a:t>	- влечет </a:t>
            </a:r>
            <a:r>
              <a:rPr lang="ru-RU" sz="2400" dirty="0">
                <a:latin typeface="Times New Roman" panose="02020603050405020304" pitchFamily="18" charset="0"/>
                <a:cs typeface="Times New Roman" panose="02020603050405020304" pitchFamily="18" charset="0"/>
              </a:rPr>
              <a:t>наложение административного штрафа на должностных лиц в размере от двадцати тысяч до пятидесяти тысяч рублей или дисквалификацию на срок от одного года до двух лет.</a:t>
            </a:r>
          </a:p>
          <a:p>
            <a:pPr marL="0" indent="0" algn="just">
              <a:buNone/>
            </a:pPr>
            <a:endParaRPr lang="ru-RU" sz="2400"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9</a:t>
            </a:fld>
            <a:endParaRPr lang="ru-RU"/>
          </a:p>
        </p:txBody>
      </p:sp>
    </p:spTree>
    <p:extLst>
      <p:ext uri="{BB962C8B-B14F-4D97-AF65-F5344CB8AC3E}">
        <p14:creationId xmlns:p14="http://schemas.microsoft.com/office/powerpoint/2010/main" val="38631933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412776"/>
            <a:ext cx="8496944" cy="1143000"/>
          </a:xfrm>
        </p:spPr>
        <p:txBody>
          <a:bodyPr/>
          <a:lstStyle/>
          <a:p>
            <a:pPr algn="just"/>
            <a:r>
              <a:rPr lang="ru-RU" sz="1800" b="1" dirty="0">
                <a:latin typeface="Times New Roman" panose="02020603050405020304" pitchFamily="18" charset="0"/>
                <a:cs typeface="Times New Roman" panose="02020603050405020304" pitchFamily="18" charset="0"/>
              </a:rPr>
              <a:t>Статья 19.7.2. Непредставление информации и документов или представление заведомо недостоверных информации и документов в орган, уполномоченный на осуществление контроля в сфере закупок товаров, работ, услуг для обеспечения государственных и муниципальных нужд, в федеральный орган исполнительной власти, осуществляющий функции по контролю и надзору в сфере государственного оборонного заказа, орган внутреннего государственного (муниципального) финансового контроля</a:t>
            </a:r>
            <a:br>
              <a:rPr lang="ru-RU" sz="1800" b="1" dirty="0">
                <a:latin typeface="Times New Roman" panose="02020603050405020304" pitchFamily="18" charset="0"/>
                <a:cs typeface="Times New Roman" panose="02020603050405020304" pitchFamily="18" charset="0"/>
              </a:rPr>
            </a:br>
            <a:endParaRPr lang="ru-RU" sz="180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67544" y="2996952"/>
            <a:ext cx="8229600" cy="3168352"/>
          </a:xfrm>
        </p:spPr>
        <p:txBody>
          <a:bodyPr/>
          <a:lstStyle/>
          <a:p>
            <a:pPr marL="0" indent="0" algn="just">
              <a:buNone/>
            </a:pPr>
            <a:r>
              <a:rPr lang="ru-RU" sz="2000" dirty="0" smtClean="0">
                <a:latin typeface="Times New Roman" panose="02020603050405020304" pitchFamily="18" charset="0"/>
                <a:cs typeface="Times New Roman" panose="02020603050405020304" pitchFamily="18" charset="0"/>
              </a:rPr>
              <a:t>	Непредставление </a:t>
            </a:r>
            <a:r>
              <a:rPr lang="ru-RU" sz="2000" dirty="0">
                <a:latin typeface="Times New Roman" panose="02020603050405020304" pitchFamily="18" charset="0"/>
                <a:cs typeface="Times New Roman" panose="02020603050405020304" pitchFamily="18" charset="0"/>
              </a:rPr>
              <a:t>или несвоевременное представление в орган, уполномоченный на осуществление контроля в сфере закупок товаров, работ, услуг для обеспечения государственных и муниципальных нужд, орган внутреннего государственного (муниципального) финансового контроля информации и документов, если представление таких информации и документов является </a:t>
            </a:r>
            <a:r>
              <a:rPr lang="ru-RU" sz="2000" dirty="0" smtClean="0">
                <a:latin typeface="Times New Roman" panose="02020603050405020304" pitchFamily="18" charset="0"/>
                <a:cs typeface="Times New Roman" panose="02020603050405020304" pitchFamily="18" charset="0"/>
              </a:rPr>
              <a:t>обязательным,</a:t>
            </a:r>
          </a:p>
          <a:p>
            <a:pPr marL="0" indent="0" algn="just">
              <a:buNone/>
            </a:pPr>
            <a:r>
              <a:rPr lang="ru-RU" sz="2000" dirty="0" smtClean="0">
                <a:latin typeface="Times New Roman" panose="02020603050405020304" pitchFamily="18" charset="0"/>
                <a:cs typeface="Times New Roman" panose="02020603050405020304" pitchFamily="18" charset="0"/>
              </a:rPr>
              <a:t>	- влечет </a:t>
            </a:r>
            <a:r>
              <a:rPr lang="ru-RU" sz="2000" dirty="0">
                <a:latin typeface="Times New Roman" panose="02020603050405020304" pitchFamily="18" charset="0"/>
                <a:cs typeface="Times New Roman" panose="02020603050405020304" pitchFamily="18" charset="0"/>
              </a:rPr>
              <a:t>наложение административного штрафа на должностных лиц в размере пятнадцати тысяч рублей; на юридических лиц - ста тысяч рублей.</a:t>
            </a:r>
          </a:p>
          <a:p>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10</a:t>
            </a:fld>
            <a:endParaRPr lang="ru-RU"/>
          </a:p>
        </p:txBody>
      </p:sp>
    </p:spTree>
    <p:extLst>
      <p:ext uri="{BB962C8B-B14F-4D97-AF65-F5344CB8AC3E}">
        <p14:creationId xmlns:p14="http://schemas.microsoft.com/office/powerpoint/2010/main" val="15982161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95536" y="2204864"/>
            <a:ext cx="8229600" cy="2935228"/>
          </a:xfrm>
        </p:spPr>
        <p:txBody>
          <a:bodyPr/>
          <a:lstStyle/>
          <a:p>
            <a:pPr algn="ctr">
              <a:buNone/>
            </a:pPr>
            <a:r>
              <a:rPr lang="ru-RU" sz="2800" dirty="0" smtClean="0">
                <a:latin typeface="Times New Roman" pitchFamily="18" charset="0"/>
                <a:cs typeface="Times New Roman" pitchFamily="18" charset="0"/>
              </a:rPr>
              <a:t>В соответствии со статьей 160.2-1 Бюджетного кодекса Российской Федерации главные администраторы бюджетных средств осуществляют внутренний финансовый контроль и внутренний финансовый аудит</a:t>
            </a:r>
            <a:endParaRPr lang="ru-RU" sz="2800" dirty="0">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11</a:t>
            </a:fld>
            <a:endParaRPr lang="ru-RU"/>
          </a:p>
        </p:txBody>
      </p:sp>
    </p:spTree>
    <p:extLst>
      <p:ext uri="{BB962C8B-B14F-4D97-AF65-F5344CB8AC3E}">
        <p14:creationId xmlns:p14="http://schemas.microsoft.com/office/powerpoint/2010/main" val="202342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700808"/>
            <a:ext cx="8229600" cy="1143000"/>
          </a:xfrm>
        </p:spPr>
        <p:txBody>
          <a:bodyPr/>
          <a:lstStyle/>
          <a:p>
            <a:r>
              <a:rPr lang="ru-RU" sz="2400" b="1" dirty="0">
                <a:latin typeface="Times New Roman" panose="02020603050405020304" pitchFamily="18" charset="0"/>
                <a:cs typeface="Times New Roman" panose="02020603050405020304" pitchFamily="18" charset="0"/>
              </a:rPr>
              <a:t>Контроль в сфере закупок в соответствии с частью 8 статьи 99 Федерального закона от 05.04.2013 № 44-ФЗ «О контрактной системе в сфере закупок товаров, работ, услуг для обеспечения государственных и муниципальных нужд»</a:t>
            </a:r>
            <a:r>
              <a:rPr lang="ru-RU" dirty="0"/>
              <a:t/>
            </a:r>
            <a:br>
              <a:rPr lang="ru-RU" dirty="0"/>
            </a:br>
            <a:endParaRPr lang="ru-RU" dirty="0"/>
          </a:p>
        </p:txBody>
      </p:sp>
      <p:sp>
        <p:nvSpPr>
          <p:cNvPr id="3" name="Объект 2"/>
          <p:cNvSpPr>
            <a:spLocks noGrp="1"/>
          </p:cNvSpPr>
          <p:nvPr>
            <p:ph idx="1"/>
          </p:nvPr>
        </p:nvSpPr>
        <p:spPr>
          <a:xfrm>
            <a:off x="467544" y="3212976"/>
            <a:ext cx="8229600" cy="3129211"/>
          </a:xfrm>
        </p:spPr>
        <p:txBody>
          <a:bodyPr/>
          <a:lstStyle/>
          <a:p>
            <a:pPr marL="0" indent="0" algn="just">
              <a:buNone/>
            </a:pPr>
            <a:r>
              <a:rPr lang="ru-RU" sz="2000" dirty="0" smtClean="0">
                <a:latin typeface="Times New Roman" panose="02020603050405020304" pitchFamily="18" charset="0"/>
                <a:cs typeface="Times New Roman" panose="02020603050405020304" pitchFamily="18" charset="0"/>
              </a:rPr>
              <a:t>	В </a:t>
            </a:r>
            <a:r>
              <a:rPr lang="ru-RU" sz="2000" dirty="0">
                <a:latin typeface="Times New Roman" panose="02020603050405020304" pitchFamily="18" charset="0"/>
                <a:cs typeface="Times New Roman" panose="02020603050405020304" pitchFamily="18" charset="0"/>
              </a:rPr>
              <a:t>соответствии с частью 8 статьи 99 Федерального закона от 05.04.2013 № 44-ФЗ «О контрактной системе в сфере закупок товаров, работ, услуг для обеспечения государственных и муниципальных </a:t>
            </a:r>
            <a:r>
              <a:rPr lang="ru-RU" sz="2000" dirty="0" smtClean="0">
                <a:latin typeface="Times New Roman" panose="02020603050405020304" pitchFamily="18" charset="0"/>
                <a:cs typeface="Times New Roman" panose="02020603050405020304" pitchFamily="18" charset="0"/>
              </a:rPr>
              <a:t>нужд» Министерство </a:t>
            </a:r>
            <a:r>
              <a:rPr lang="ru-RU" sz="2000" dirty="0">
                <a:latin typeface="Times New Roman" panose="02020603050405020304" pitchFamily="18" charset="0"/>
                <a:cs typeface="Times New Roman" panose="02020603050405020304" pitchFamily="18" charset="0"/>
              </a:rPr>
              <a:t>финансов Республики Саха (Якутия), как орган внутреннего государственного финансового контроля, осуществляет контроль в сфере закупок в отношении:</a:t>
            </a:r>
          </a:p>
          <a:p>
            <a:pPr marL="0" indent="0">
              <a:buNone/>
            </a:pPr>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12</a:t>
            </a:fld>
            <a:endParaRPr lang="ru-RU"/>
          </a:p>
        </p:txBody>
      </p:sp>
    </p:spTree>
    <p:extLst>
      <p:ext uri="{BB962C8B-B14F-4D97-AF65-F5344CB8AC3E}">
        <p14:creationId xmlns:p14="http://schemas.microsoft.com/office/powerpoint/2010/main" val="40026882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7200" y="2204864"/>
            <a:ext cx="8229600" cy="3921299"/>
          </a:xfrm>
        </p:spPr>
        <p:txBody>
          <a:bodyPr/>
          <a:lstStyle/>
          <a:p>
            <a:pPr marL="0" indent="0" algn="just">
              <a:buNone/>
            </a:pPr>
            <a:r>
              <a:rPr lang="ru-RU" dirty="0">
                <a:latin typeface="Times New Roman" panose="02020603050405020304" pitchFamily="18" charset="0"/>
                <a:cs typeface="Times New Roman" panose="02020603050405020304" pitchFamily="18" charset="0"/>
              </a:rPr>
              <a:t>1) соблюдения требований к обоснованию закупок, предусмотренных статьей 18 федерального закона № 44-ФЗ, и обоснованности </a:t>
            </a:r>
            <a:r>
              <a:rPr lang="ru-RU" dirty="0" smtClean="0">
                <a:latin typeface="Times New Roman" panose="02020603050405020304" pitchFamily="18" charset="0"/>
                <a:cs typeface="Times New Roman" panose="02020603050405020304" pitchFamily="18" charset="0"/>
              </a:rPr>
              <a:t>закупок</a:t>
            </a:r>
            <a:r>
              <a:rPr lang="ru-RU" i="1"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a:p>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13</a:t>
            </a:fld>
            <a:endParaRPr lang="ru-RU"/>
          </a:p>
        </p:txBody>
      </p:sp>
    </p:spTree>
    <p:extLst>
      <p:ext uri="{BB962C8B-B14F-4D97-AF65-F5344CB8AC3E}">
        <p14:creationId xmlns:p14="http://schemas.microsoft.com/office/powerpoint/2010/main" val="34719142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67544" y="2492896"/>
            <a:ext cx="8229600" cy="2836912"/>
          </a:xfrm>
        </p:spPr>
        <p:txBody>
          <a:bodyPr/>
          <a:lstStyle/>
          <a:p>
            <a:pPr algn="just">
              <a:buNone/>
            </a:pPr>
            <a:r>
              <a:rPr lang="ru-RU" dirty="0">
                <a:latin typeface="Times New Roman" panose="02020603050405020304" pitchFamily="18" charset="0"/>
                <a:cs typeface="Times New Roman" panose="02020603050405020304" pitchFamily="18" charset="0"/>
              </a:rPr>
              <a:t>2) соблюдения правил нормирования в сфере закупок, предусмотренного статьей 19 федерального закона № 44-ФЗ;</a:t>
            </a:r>
          </a:p>
          <a:p>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14</a:t>
            </a:fld>
            <a:endParaRPr lang="ru-RU"/>
          </a:p>
        </p:txBody>
      </p:sp>
    </p:spTree>
    <p:extLst>
      <p:ext uri="{BB962C8B-B14F-4D97-AF65-F5344CB8AC3E}">
        <p14:creationId xmlns:p14="http://schemas.microsoft.com/office/powerpoint/2010/main" val="29188669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67544" y="2348880"/>
            <a:ext cx="8229600" cy="2692896"/>
          </a:xfrm>
        </p:spPr>
        <p:txBody>
          <a:bodyPr/>
          <a:lstStyle/>
          <a:p>
            <a:pPr marL="0" indent="0" algn="just">
              <a:buNone/>
            </a:pPr>
            <a:r>
              <a:rPr lang="ru-RU" dirty="0">
                <a:latin typeface="Times New Roman" panose="02020603050405020304" pitchFamily="18" charset="0"/>
                <a:cs typeface="Times New Roman" panose="02020603050405020304" pitchFamily="18" charset="0"/>
              </a:rPr>
              <a:t>3) обоснования начальной (максимальной) цены контракта, цены контракта, заключаемого с единственным поставщиком (подрядчиком, исполнителем), включенной в план-график;</a:t>
            </a:r>
          </a:p>
          <a:p>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15</a:t>
            </a:fld>
            <a:endParaRPr lang="ru-RU"/>
          </a:p>
        </p:txBody>
      </p:sp>
    </p:spTree>
    <p:extLst>
      <p:ext uri="{BB962C8B-B14F-4D97-AF65-F5344CB8AC3E}">
        <p14:creationId xmlns:p14="http://schemas.microsoft.com/office/powerpoint/2010/main" val="35752696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67544" y="2276872"/>
            <a:ext cx="8229600" cy="3124944"/>
          </a:xfrm>
        </p:spPr>
        <p:txBody>
          <a:bodyPr/>
          <a:lstStyle/>
          <a:p>
            <a:pPr marL="0" indent="0" algn="just">
              <a:buNone/>
            </a:pPr>
            <a:r>
              <a:rPr lang="ru-RU" dirty="0">
                <a:latin typeface="Times New Roman" panose="02020603050405020304" pitchFamily="18" charset="0"/>
                <a:cs typeface="Times New Roman" panose="02020603050405020304" pitchFamily="18" charset="0"/>
              </a:rPr>
              <a:t>4) применения заказчиком мер ответственности и совершения иных действий в случае нарушения поставщиком (подрядчиком, исполнителем) условий контракта;</a:t>
            </a:r>
          </a:p>
          <a:p>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16</a:t>
            </a:fld>
            <a:endParaRPr lang="ru-RU"/>
          </a:p>
        </p:txBody>
      </p:sp>
    </p:spTree>
    <p:extLst>
      <p:ext uri="{BB962C8B-B14F-4D97-AF65-F5344CB8AC3E}">
        <p14:creationId xmlns:p14="http://schemas.microsoft.com/office/powerpoint/2010/main" val="2500326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67544" y="2348880"/>
            <a:ext cx="8229600" cy="2620888"/>
          </a:xfrm>
        </p:spPr>
        <p:txBody>
          <a:bodyPr/>
          <a:lstStyle/>
          <a:p>
            <a:pPr marL="0" indent="0" algn="just">
              <a:buNone/>
            </a:pPr>
            <a:r>
              <a:rPr lang="ru-RU" dirty="0">
                <a:latin typeface="Times New Roman" panose="02020603050405020304" pitchFamily="18" charset="0"/>
                <a:cs typeface="Times New Roman" panose="02020603050405020304" pitchFamily="18" charset="0"/>
              </a:rPr>
              <a:t>5) соответствия поставленного товара, выполненной работы (ее результата) или оказанной услуги условиям контракта;</a:t>
            </a:r>
          </a:p>
          <a:p>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17</a:t>
            </a:fld>
            <a:endParaRPr lang="ru-RU"/>
          </a:p>
        </p:txBody>
      </p:sp>
    </p:spTree>
    <p:extLst>
      <p:ext uri="{BB962C8B-B14F-4D97-AF65-F5344CB8AC3E}">
        <p14:creationId xmlns:p14="http://schemas.microsoft.com/office/powerpoint/2010/main" val="21558560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67544" y="2420888"/>
            <a:ext cx="8229600" cy="2908920"/>
          </a:xfrm>
        </p:spPr>
        <p:txBody>
          <a:bodyPr/>
          <a:lstStyle/>
          <a:p>
            <a:pPr marL="0" indent="0" algn="just">
              <a:buNone/>
            </a:pPr>
            <a:r>
              <a:rPr lang="ru-RU" dirty="0">
                <a:latin typeface="Times New Roman" panose="02020603050405020304" pitchFamily="18" charset="0"/>
                <a:cs typeface="Times New Roman" panose="02020603050405020304" pitchFamily="18" charset="0"/>
              </a:rPr>
              <a:t>6) своевременности, полноты и достоверности отражения в документах учета поставленного товара, выполненной работы (ее результата) или оказанной услуги;</a:t>
            </a:r>
          </a:p>
          <a:p>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18</a:t>
            </a:fld>
            <a:endParaRPr lang="ru-RU"/>
          </a:p>
        </p:txBody>
      </p:sp>
    </p:spTree>
    <p:extLst>
      <p:ext uri="{BB962C8B-B14F-4D97-AF65-F5344CB8AC3E}">
        <p14:creationId xmlns:p14="http://schemas.microsoft.com/office/powerpoint/2010/main" val="13233726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1143000"/>
          </a:xfrm>
        </p:spPr>
        <p:txBody>
          <a:bodyPr/>
          <a:lstStyle/>
          <a:p>
            <a:endParaRPr lang="ru-RU" dirty="0"/>
          </a:p>
        </p:txBody>
      </p:sp>
      <p:sp>
        <p:nvSpPr>
          <p:cNvPr id="3" name="Объект 2"/>
          <p:cNvSpPr>
            <a:spLocks noGrp="1"/>
          </p:cNvSpPr>
          <p:nvPr>
            <p:ph idx="1"/>
          </p:nvPr>
        </p:nvSpPr>
        <p:spPr>
          <a:xfrm>
            <a:off x="467544" y="1124744"/>
            <a:ext cx="8229600" cy="5328592"/>
          </a:xfrm>
        </p:spPr>
        <p:txBody>
          <a:bodyPr/>
          <a:lstStyle/>
          <a:p>
            <a:pPr marL="0" indent="0" algn="just">
              <a:spcBef>
                <a:spcPts val="0"/>
              </a:spcBef>
              <a:buNone/>
            </a:pPr>
            <a:r>
              <a:rPr lang="ru-RU" sz="2800" dirty="0">
                <a:latin typeface="Times New Roman" panose="02020603050405020304" pitchFamily="18" charset="0"/>
                <a:cs typeface="Times New Roman" panose="02020603050405020304" pitchFamily="18" charset="0"/>
              </a:rPr>
              <a:t>Министерство финансов Республики Саха (Якутия) осуществляет следующие полномочия по контролю</a:t>
            </a:r>
            <a:r>
              <a:rPr lang="ru-RU" sz="2800" dirty="0" smtClean="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a:p>
            <a:pPr lvl="1" algn="just">
              <a:spcBef>
                <a:spcPts val="0"/>
              </a:spcBef>
            </a:pPr>
            <a:r>
              <a:rPr lang="ru-RU" dirty="0" smtClean="0">
                <a:latin typeface="Times New Roman" panose="02020603050405020304" pitchFamily="18" charset="0"/>
                <a:cs typeface="Times New Roman" panose="02020603050405020304" pitchFamily="18" charset="0"/>
              </a:rPr>
              <a:t>внутренний </a:t>
            </a:r>
            <a:r>
              <a:rPr lang="ru-RU" dirty="0">
                <a:latin typeface="Times New Roman" panose="02020603050405020304" pitchFamily="18" charset="0"/>
                <a:cs typeface="Times New Roman" panose="02020603050405020304" pitchFamily="18" charset="0"/>
              </a:rPr>
              <a:t>государственный финансовый </a:t>
            </a:r>
            <a:r>
              <a:rPr lang="ru-RU" dirty="0" smtClean="0">
                <a:latin typeface="Times New Roman" panose="02020603050405020304" pitchFamily="18" charset="0"/>
                <a:cs typeface="Times New Roman" panose="02020603050405020304" pitchFamily="18" charset="0"/>
              </a:rPr>
              <a:t>контроль;</a:t>
            </a:r>
          </a:p>
          <a:p>
            <a:pPr lvl="1" algn="just">
              <a:spcBef>
                <a:spcPts val="0"/>
              </a:spcBef>
            </a:pPr>
            <a:r>
              <a:rPr lang="ru-RU" dirty="0" smtClean="0">
                <a:latin typeface="Times New Roman" panose="02020603050405020304" pitchFamily="18" charset="0"/>
                <a:cs typeface="Times New Roman" panose="02020603050405020304" pitchFamily="18" charset="0"/>
              </a:rPr>
              <a:t>контроль </a:t>
            </a:r>
            <a:r>
              <a:rPr lang="ru-RU" dirty="0">
                <a:latin typeface="Times New Roman" panose="02020603050405020304" pitchFamily="18" charset="0"/>
                <a:cs typeface="Times New Roman" panose="02020603050405020304" pitchFamily="18" charset="0"/>
              </a:rPr>
              <a:t>в сфере закупок товаров, работ, услуг для обеспечения государственных нужд в соответствии с частями 3 и 8 статьи 99 Федерального закона от 05.04.2013 № 44-ФЗ «О контрактной системе в сфере закупок товаров, работ, услуг для обеспечения государственных и муниципальных нужд».</a:t>
            </a:r>
          </a:p>
          <a:p>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1</a:t>
            </a:fld>
            <a:endParaRPr lang="ru-RU"/>
          </a:p>
        </p:txBody>
      </p:sp>
    </p:spTree>
    <p:extLst>
      <p:ext uri="{BB962C8B-B14F-4D97-AF65-F5344CB8AC3E}">
        <p14:creationId xmlns:p14="http://schemas.microsoft.com/office/powerpoint/2010/main" val="167622041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67544" y="2564904"/>
            <a:ext cx="8229600" cy="2260848"/>
          </a:xfrm>
        </p:spPr>
        <p:txBody>
          <a:bodyPr/>
          <a:lstStyle/>
          <a:p>
            <a:pPr marL="0" indent="0" algn="just">
              <a:buNone/>
            </a:pPr>
            <a:r>
              <a:rPr lang="ru-RU" dirty="0">
                <a:latin typeface="Times New Roman" panose="02020603050405020304" pitchFamily="18" charset="0"/>
                <a:cs typeface="Times New Roman" panose="02020603050405020304" pitchFamily="18" charset="0"/>
              </a:rPr>
              <a:t>7) соответствия использования поставленного товара, выполненной работы (ее результата) или оказанной услуги целям осуществления закупки.</a:t>
            </a:r>
          </a:p>
          <a:p>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19</a:t>
            </a:fld>
            <a:endParaRPr lang="ru-RU"/>
          </a:p>
        </p:txBody>
      </p:sp>
    </p:spTree>
    <p:extLst>
      <p:ext uri="{BB962C8B-B14F-4D97-AF65-F5344CB8AC3E}">
        <p14:creationId xmlns:p14="http://schemas.microsoft.com/office/powerpoint/2010/main" val="38711700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1071546"/>
            <a:ext cx="8229600" cy="5054617"/>
          </a:xfrm>
        </p:spPr>
        <p:txBody>
          <a:bodyPr/>
          <a:lstStyle/>
          <a:p>
            <a:pPr lvl="0" algn="just">
              <a:buNone/>
            </a:pPr>
            <a:r>
              <a:rPr lang="ru-RU" sz="1800"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Статья 7.29.3. Нарушение законодательства Российской Федерации о контрактной системе в сфере закупок при планировании закупок</a:t>
            </a:r>
          </a:p>
          <a:p>
            <a:pPr algn="just">
              <a:buNone/>
            </a:pPr>
            <a:r>
              <a:rPr lang="ru-RU" dirty="0" smtClean="0"/>
              <a:t>	</a:t>
            </a:r>
            <a:r>
              <a:rPr lang="ru-RU" sz="1800" b="1" dirty="0" smtClean="0">
                <a:latin typeface="Times New Roman" pitchFamily="18" charset="0"/>
                <a:cs typeface="Times New Roman" pitchFamily="18" charset="0"/>
              </a:rPr>
              <a:t>1. Включение в план закупок или план-график закупок объекта или объектов закупки, не соответствующих целям осуществления закупок или установленным законодательством Российской Федерации и иными нормативными правовыми актами Российской Федерации о контрактной системе в сфере закупок требованиям к закупаемым заказчиком товарам, работам, услугам и (или) нормативным затратам, либо включение в план-график закупок начальной (максимальной) цены контракта, в том числе заключаемого с единственным поставщиком (подрядчиком, исполнителем), в отношении которой обоснование отсутствует или не соответствует требованиям, установленным законодательством Российской Федерации и иными нормативными правовыми актами Российской Федерации о контрактной системе в сфере закупок, </a:t>
            </a:r>
          </a:p>
          <a:p>
            <a:pPr algn="just">
              <a:buNone/>
            </a:pPr>
            <a:r>
              <a:rPr lang="ru-RU" sz="1800" dirty="0" smtClean="0">
                <a:latin typeface="Times New Roman" pitchFamily="18" charset="0"/>
                <a:cs typeface="Times New Roman" pitchFamily="18" charset="0"/>
              </a:rPr>
              <a:t>		- влечет наложение административного штрафа на должностных лиц в размере от двадцати тысяч до пятидесяти тысяч рублей.</a:t>
            </a:r>
          </a:p>
          <a:p>
            <a:pPr>
              <a:buNone/>
            </a:pPr>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20</a:t>
            </a:fld>
            <a:endParaRPr lang="ru-RU"/>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57158" y="928670"/>
            <a:ext cx="8329642" cy="5643602"/>
          </a:xfrm>
        </p:spPr>
        <p:txBody>
          <a:bodyPr/>
          <a:lstStyle/>
          <a:p>
            <a:pPr algn="just">
              <a:buNone/>
            </a:pPr>
            <a:r>
              <a:rPr lang="ru-RU" sz="1800" dirty="0" smtClean="0"/>
              <a:t>	</a:t>
            </a:r>
            <a:r>
              <a:rPr lang="ru-RU" sz="1800" b="1" dirty="0" smtClean="0">
                <a:latin typeface="Times New Roman" pitchFamily="18" charset="0"/>
                <a:cs typeface="Times New Roman" pitchFamily="18" charset="0"/>
              </a:rPr>
              <a:t>2. Несоблюдение порядка или формы обоснования начальной (максимальной) цены контракта, обоснования объекта закупки (за исключением описания объекта закупки),</a:t>
            </a:r>
          </a:p>
          <a:p>
            <a:pPr algn="just">
              <a:buNone/>
            </a:pPr>
            <a:r>
              <a:rPr lang="ru-RU" sz="1800" dirty="0" smtClean="0">
                <a:latin typeface="Times New Roman" pitchFamily="18" charset="0"/>
                <a:cs typeface="Times New Roman" pitchFamily="18" charset="0"/>
              </a:rPr>
              <a:t>		- влечет наложение административного штрафа на должностных лиц в размере десяти тысяч рублей.</a:t>
            </a:r>
          </a:p>
          <a:p>
            <a:pPr algn="just">
              <a:buNone/>
            </a:pPr>
            <a:endParaRPr lang="ru-RU" sz="1800" dirty="0" smtClean="0">
              <a:latin typeface="Times New Roman" pitchFamily="18" charset="0"/>
              <a:cs typeface="Times New Roman" pitchFamily="18" charset="0"/>
            </a:endParaRPr>
          </a:p>
          <a:p>
            <a:pPr algn="just">
              <a:buNone/>
            </a:pPr>
            <a:r>
              <a:rPr lang="ru-RU" sz="1800"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3. Нарушение порядка или сроков проведения обязательного общественного обсуждения закупок либо </a:t>
            </a:r>
            <a:r>
              <a:rPr lang="ru-RU" sz="1800" b="1" dirty="0" err="1" smtClean="0">
                <a:latin typeface="Times New Roman" pitchFamily="18" charset="0"/>
                <a:cs typeface="Times New Roman" pitchFamily="18" charset="0"/>
              </a:rPr>
              <a:t>непроведение</a:t>
            </a:r>
            <a:r>
              <a:rPr lang="ru-RU" sz="1800" b="1" dirty="0" smtClean="0">
                <a:latin typeface="Times New Roman" pitchFamily="18" charset="0"/>
                <a:cs typeface="Times New Roman" pitchFamily="18" charset="0"/>
              </a:rPr>
              <a:t> обязательного общественного обсуждения закупок,</a:t>
            </a:r>
          </a:p>
          <a:p>
            <a:pPr algn="just">
              <a:buNone/>
            </a:pPr>
            <a:r>
              <a:rPr lang="ru-RU" sz="1800" dirty="0" smtClean="0">
                <a:latin typeface="Times New Roman" pitchFamily="18" charset="0"/>
                <a:cs typeface="Times New Roman" pitchFamily="18" charset="0"/>
              </a:rPr>
              <a:t>		- влечет наложение административного штрафа на должностных лиц в размере тридцати тысяч рублей.</a:t>
            </a:r>
          </a:p>
          <a:p>
            <a:pPr algn="just">
              <a:buNone/>
            </a:pPr>
            <a:endParaRPr lang="ru-RU" sz="1800" dirty="0" smtClean="0">
              <a:latin typeface="Times New Roman" pitchFamily="18" charset="0"/>
              <a:cs typeface="Times New Roman" pitchFamily="18" charset="0"/>
            </a:endParaRPr>
          </a:p>
          <a:p>
            <a:pPr algn="just">
              <a:buNone/>
            </a:pPr>
            <a:r>
              <a:rPr lang="ru-RU" sz="1800"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4. Нарушение срока утверждения плана закупок, плана-графика закупок (вносимых в эти планы изменений) или срока размещения плана закупок, плана-графика закупок (вносимых в эти планы изменений) в единой информационной системе в сфере закупок,</a:t>
            </a:r>
          </a:p>
          <a:p>
            <a:pPr algn="just">
              <a:buNone/>
            </a:pPr>
            <a:r>
              <a:rPr lang="ru-RU" sz="1800" dirty="0" smtClean="0">
                <a:latin typeface="Times New Roman" pitchFamily="18" charset="0"/>
                <a:cs typeface="Times New Roman" pitchFamily="18" charset="0"/>
              </a:rPr>
              <a:t>		- влечет наложение административного штрафа на должностных лиц в размере от пяти тысяч до тридцати тысяч рублей.</a:t>
            </a:r>
          </a:p>
          <a:p>
            <a:pPr>
              <a:buNone/>
            </a:pPr>
            <a:endParaRPr lang="ru-RU" sz="1800" dirty="0">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21</a:t>
            </a:fld>
            <a:endParaRPr lang="ru-RU"/>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pPr lvl="0" algn="just">
              <a:buNone/>
            </a:pPr>
            <a:r>
              <a:rPr lang="ru-RU" sz="1800" i="1" dirty="0" smtClean="0"/>
              <a:t>	</a:t>
            </a:r>
            <a:r>
              <a:rPr lang="ru-RU" sz="2000" b="1" dirty="0" smtClean="0">
                <a:latin typeface="Times New Roman" pitchFamily="18" charset="0"/>
                <a:cs typeface="Times New Roman" pitchFamily="18" charset="0"/>
              </a:rPr>
              <a:t>Часть 8 статьи 7.32. Несоблюдение требований законодательства Российской Федерации и иных нормативных правовых актов Российской Федерации о контрактной системе в сфере закупок о проведении экспертизы поставленного товара, результатов выполненной работы, оказанной услуги или отдельных этапов исполнения контракта в случае, если в соответствии с законодательством Российской Федерации о контрактной системе в сфере закупок к проведению такой экспертизы заказчик обязан привлечь экспертов, экспертные организации, </a:t>
            </a:r>
          </a:p>
          <a:p>
            <a:pPr lvl="0" algn="just">
              <a:buNone/>
            </a:pPr>
            <a:endParaRPr lang="ru-RU" sz="2000" b="1" dirty="0" smtClean="0">
              <a:latin typeface="Times New Roman" pitchFamily="18" charset="0"/>
              <a:cs typeface="Times New Roman" pitchFamily="18" charset="0"/>
            </a:endParaRPr>
          </a:p>
          <a:p>
            <a:pPr lvl="0" algn="just">
              <a:buNone/>
            </a:pPr>
            <a:r>
              <a:rPr lang="ru-RU" sz="2000" dirty="0" smtClean="0">
                <a:latin typeface="Times New Roman" pitchFamily="18" charset="0"/>
                <a:cs typeface="Times New Roman" pitchFamily="18" charset="0"/>
              </a:rPr>
              <a:t>		- влечет наложение административного штрафа на должностных лиц в размере двадцати тысяч рублей.</a:t>
            </a:r>
          </a:p>
          <a:p>
            <a:pPr>
              <a:buNone/>
            </a:pPr>
            <a:endParaRPr lang="ru-RU" sz="1800"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22</a:t>
            </a:fld>
            <a:endParaRPr lang="ru-RU"/>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1214422"/>
            <a:ext cx="8229600" cy="4911741"/>
          </a:xfrm>
        </p:spPr>
        <p:txBody>
          <a:bodyPr/>
          <a:lstStyle/>
          <a:p>
            <a:pPr lvl="0" algn="just">
              <a:buNone/>
            </a:pPr>
            <a:r>
              <a:rPr lang="ru-RU" sz="2000" b="1" i="1" dirty="0" smtClean="0"/>
              <a:t>	</a:t>
            </a:r>
            <a:r>
              <a:rPr lang="ru-RU" sz="2400" b="1" dirty="0" smtClean="0">
                <a:latin typeface="Times New Roman" pitchFamily="18" charset="0"/>
                <a:cs typeface="Times New Roman" pitchFamily="18" charset="0"/>
              </a:rPr>
              <a:t>Часть 9 статьи 7.32. </a:t>
            </a:r>
            <a:r>
              <a:rPr lang="ru-RU" sz="2400" b="1" dirty="0" err="1" smtClean="0">
                <a:latin typeface="Times New Roman" pitchFamily="18" charset="0"/>
                <a:cs typeface="Times New Roman" pitchFamily="18" charset="0"/>
              </a:rPr>
              <a:t>Несоставление</a:t>
            </a:r>
            <a:r>
              <a:rPr lang="ru-RU" sz="2400" b="1" dirty="0" smtClean="0">
                <a:latin typeface="Times New Roman" pitchFamily="18" charset="0"/>
                <a:cs typeface="Times New Roman" pitchFamily="18" charset="0"/>
              </a:rPr>
              <a:t> документов о приемке поставленного товара, выполненной работы (ее результатов), оказанной услуги или отдельных этапов поставки товара, выполнения работы, оказания услуги либо </a:t>
            </a:r>
            <a:r>
              <a:rPr lang="ru-RU" sz="2400" b="1" dirty="0" err="1" smtClean="0">
                <a:latin typeface="Times New Roman" pitchFamily="18" charset="0"/>
                <a:cs typeface="Times New Roman" pitchFamily="18" charset="0"/>
              </a:rPr>
              <a:t>ненаправление</a:t>
            </a:r>
            <a:r>
              <a:rPr lang="ru-RU" sz="2400" b="1" dirty="0" smtClean="0">
                <a:latin typeface="Times New Roman" pitchFamily="18" charset="0"/>
                <a:cs typeface="Times New Roman" pitchFamily="18" charset="0"/>
              </a:rPr>
              <a:t> мотивированного отказа от подписания таких документов в случае отказа от их подписания,</a:t>
            </a:r>
          </a:p>
          <a:p>
            <a:pPr lvl="0" algn="just">
              <a:buNone/>
            </a:pPr>
            <a:endParaRPr lang="ru-RU" sz="2400" b="1" dirty="0" smtClean="0">
              <a:latin typeface="Times New Roman" pitchFamily="18" charset="0"/>
              <a:cs typeface="Times New Roman" pitchFamily="18" charset="0"/>
            </a:endParaRPr>
          </a:p>
          <a:p>
            <a:pPr lvl="0" algn="just">
              <a:buNone/>
            </a:pPr>
            <a:r>
              <a:rPr lang="ru-RU" sz="2400" dirty="0" smtClean="0">
                <a:latin typeface="Times New Roman" pitchFamily="18" charset="0"/>
                <a:cs typeface="Times New Roman" pitchFamily="18" charset="0"/>
              </a:rPr>
              <a:t>	-  влечет наложение административного штрафа на должностных лиц в размере двадцати тысяч рублей.</a:t>
            </a:r>
          </a:p>
          <a:p>
            <a:endParaRPr lang="ru-RU" sz="2000"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23</a:t>
            </a:fld>
            <a:endParaRPr lang="ru-RU"/>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28596" y="1285860"/>
            <a:ext cx="8229600" cy="4714908"/>
          </a:xfrm>
        </p:spPr>
        <p:txBody>
          <a:bodyPr/>
          <a:lstStyle/>
          <a:p>
            <a:pPr lvl="0" algn="just">
              <a:buNone/>
            </a:pPr>
            <a:r>
              <a:rPr lang="ru-RU" sz="2000" i="1" dirty="0" smtClean="0"/>
              <a:t>	</a:t>
            </a:r>
            <a:r>
              <a:rPr lang="ru-RU" sz="2000" b="1" dirty="0" smtClean="0">
                <a:latin typeface="Times New Roman" pitchFamily="18" charset="0"/>
                <a:cs typeface="Times New Roman" pitchFamily="18" charset="0"/>
              </a:rPr>
              <a:t>Часть 10 статьи 7.32. Приемка поставленного товара, выполненной работы (ее результатов), оказанной услуги или отдельного этапа исполнения контракта в случае несоответствия этих товара, работы, услуги либо результатов выполненных работ условиям контракта, если выявленное несоответствие не устранено поставщиком (подрядчиком, исполнителем) и привело к дополнительному расходованию средств соответствующего бюджета бюджетной системы Российской Федерации или уменьшению количества поставляемых товаров, объема выполняемых работ, оказываемых услуг для обеспечения государственных и муниципальных нужд, </a:t>
            </a:r>
          </a:p>
          <a:p>
            <a:pPr lvl="0" algn="just">
              <a:buNone/>
            </a:pPr>
            <a:endParaRPr lang="ru-RU" sz="2000" b="1" dirty="0" smtClean="0">
              <a:latin typeface="Times New Roman" pitchFamily="18" charset="0"/>
              <a:cs typeface="Times New Roman" pitchFamily="18" charset="0"/>
            </a:endParaRPr>
          </a:p>
          <a:p>
            <a:pPr lvl="0" algn="just">
              <a:buNone/>
            </a:pPr>
            <a:r>
              <a:rPr lang="ru-RU" sz="2000" dirty="0" smtClean="0">
                <a:latin typeface="Times New Roman" pitchFamily="18" charset="0"/>
                <a:cs typeface="Times New Roman" pitchFamily="18" charset="0"/>
              </a:rPr>
              <a:t>		- влечет наложение административного штрафа на должностных лиц в размере от двадцати тысяч до пятидесяти тысяч рублей.</a:t>
            </a:r>
          </a:p>
          <a:p>
            <a:pPr>
              <a:buNone/>
            </a:pPr>
            <a:endParaRPr lang="ru-RU" sz="2000"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24</a:t>
            </a:fld>
            <a:endParaRPr lang="ru-RU"/>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214282" y="2143116"/>
            <a:ext cx="8472518" cy="3900502"/>
          </a:xfrm>
        </p:spPr>
        <p:txBody>
          <a:bodyPr/>
          <a:lstStyle/>
          <a:p>
            <a:pPr lvl="0" algn="just">
              <a:buNone/>
            </a:pPr>
            <a:r>
              <a:rPr lang="ru-RU" sz="2000" dirty="0" smtClean="0">
                <a:latin typeface="Times New Roman" pitchFamily="18" charset="0"/>
                <a:cs typeface="Times New Roman" pitchFamily="18" charset="0"/>
              </a:rPr>
              <a:t>	</a:t>
            </a:r>
          </a:p>
          <a:p>
            <a:pPr lvl="0" algn="just">
              <a:buNone/>
            </a:pPr>
            <a:r>
              <a:rPr lang="ru-RU" sz="2000" b="1" dirty="0" smtClean="0">
                <a:latin typeface="Times New Roman" pitchFamily="18" charset="0"/>
                <a:cs typeface="Times New Roman" pitchFamily="18" charset="0"/>
              </a:rPr>
              <a:t>	Часть 4 статьи 7.32. Изменение условий контракта, в том числе увеличение цен товаров, работ, услуг, если возможность изменения условий контракта не предусмотрена законодательством Российской Федерации о контрактной системе в сфере закупок</a:t>
            </a:r>
            <a:r>
              <a:rPr lang="ru-RU" sz="2000" dirty="0" smtClean="0">
                <a:latin typeface="Times New Roman" pitchFamily="18" charset="0"/>
                <a:cs typeface="Times New Roman" pitchFamily="18" charset="0"/>
              </a:rPr>
              <a:t>,</a:t>
            </a:r>
          </a:p>
          <a:p>
            <a:pPr lvl="0" algn="just">
              <a:buNone/>
            </a:pPr>
            <a:endParaRPr lang="ru-RU" sz="2000" dirty="0" smtClean="0">
              <a:latin typeface="Times New Roman" pitchFamily="18" charset="0"/>
              <a:cs typeface="Times New Roman" pitchFamily="18" charset="0"/>
            </a:endParaRPr>
          </a:p>
          <a:p>
            <a:pPr lvl="0" algn="just">
              <a:buNone/>
            </a:pPr>
            <a:r>
              <a:rPr lang="ru-RU" sz="2000" dirty="0" smtClean="0">
                <a:latin typeface="Times New Roman" pitchFamily="18" charset="0"/>
                <a:cs typeface="Times New Roman" pitchFamily="18" charset="0"/>
              </a:rPr>
              <a:t>		- влечет наложение административного штрафа на должностных лиц в размере двадцати тысяч рублей; на юридических лиц - двухсот тысяч рублей.</a:t>
            </a:r>
          </a:p>
          <a:p>
            <a:endParaRPr lang="ru-RU" dirty="0" smtClean="0"/>
          </a:p>
          <a:p>
            <a:pPr lvl="0" algn="just">
              <a:buNone/>
            </a:pPr>
            <a:r>
              <a:rPr lang="ru-RU" dirty="0" smtClean="0"/>
              <a:t>	</a:t>
            </a:r>
            <a:endParaRPr lang="ru-RU" sz="2000" dirty="0" smtClean="0">
              <a:latin typeface="Times New Roman" pitchFamily="18" charset="0"/>
              <a:cs typeface="Times New Roman" pitchFamily="18" charset="0"/>
            </a:endParaRPr>
          </a:p>
          <a:p>
            <a:pPr>
              <a:buNone/>
            </a:pPr>
            <a:endParaRPr lang="ru-RU" dirty="0" smtClean="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25</a:t>
            </a:fld>
            <a:endParaRPr lang="ru-RU"/>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28596" y="1071546"/>
            <a:ext cx="8229600" cy="4740277"/>
          </a:xfrm>
        </p:spPr>
        <p:txBody>
          <a:bodyPr/>
          <a:lstStyle/>
          <a:p>
            <a:pPr algn="just">
              <a:buNone/>
            </a:pP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Часть 5 статьи 7.32. Изменение условий контракта, в том числе увеличение цен товаров, работ, услуг, если возможность изменения условий контракта не предусмотрена законодательством Российской Федерации о контрактной системе в сфере закупок и такое изменение привело к дополнительному расходованию средств соответствующих бюджетов бюджетной системы Российской Федерации или уменьшению количества поставляемых товаров, объема выполняемых работ, оказываемых услуг для обеспечения государственных и муниципальных нужд,</a:t>
            </a:r>
          </a:p>
          <a:p>
            <a:pPr algn="just">
              <a:buNone/>
            </a:pPr>
            <a:r>
              <a:rPr lang="ru-RU" sz="2000" b="1" dirty="0" smtClean="0">
                <a:latin typeface="Times New Roman" pitchFamily="18" charset="0"/>
                <a:cs typeface="Times New Roman" pitchFamily="18" charset="0"/>
              </a:rPr>
              <a:t>		- </a:t>
            </a:r>
            <a:r>
              <a:rPr lang="ru-RU" sz="2000" dirty="0" smtClean="0">
                <a:latin typeface="Times New Roman" pitchFamily="18" charset="0"/>
                <a:cs typeface="Times New Roman" pitchFamily="18" charset="0"/>
              </a:rPr>
              <a:t>влечет наложение административного штрафа на должностных лиц, юридических лиц в размере двукратного размера дополнительно израсходованных средств соответствующих бюджетов бюджетной системы Российской Федерации или цен товаров, работ, услуг, количество, объем которых уменьшены и которые явились предметом административного правонарушения.</a:t>
            </a:r>
            <a:endParaRPr lang="ru-RU" sz="2000" b="1" dirty="0">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26</a:t>
            </a:fld>
            <a:endParaRPr lang="ru-RU"/>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484784"/>
            <a:ext cx="8229600" cy="1143000"/>
          </a:xfrm>
        </p:spPr>
        <p:txBody>
          <a:bodyPr/>
          <a:lstStyle/>
          <a:p>
            <a:pPr lvl="0" algn="just">
              <a:defRPr/>
            </a:pPr>
            <a:r>
              <a:rPr lang="ru-RU" sz="2200" b="1" dirty="0">
                <a:latin typeface="Times New Roman" panose="02020603050405020304" pitchFamily="18" charset="0"/>
                <a:cs typeface="Times New Roman" panose="02020603050405020304" pitchFamily="18" charset="0"/>
              </a:rPr>
              <a:t>Статья 15.11. Грубое нарушение правил ведения бухгалтерского учета и представления бухгалтерской отчетности</a:t>
            </a:r>
            <a:r>
              <a:rPr lang="ru-RU" dirty="0"/>
              <a:t/>
            </a:r>
            <a:br>
              <a:rPr lang="ru-RU" dirty="0"/>
            </a:br>
            <a:r>
              <a:rPr lang="ru-RU" dirty="0" smtClean="0">
                <a:solidFill>
                  <a:schemeClr val="accent2">
                    <a:lumMod val="75000"/>
                  </a:schemeClr>
                </a:solidFill>
              </a:rPr>
              <a:t/>
            </a:r>
            <a:br>
              <a:rPr lang="ru-RU" dirty="0" smtClean="0">
                <a:solidFill>
                  <a:schemeClr val="accent2">
                    <a:lumMod val="75000"/>
                  </a:schemeClr>
                </a:solidFill>
              </a:rPr>
            </a:br>
            <a:endParaRPr lang="ru-RU" sz="2800" dirty="0">
              <a:solidFill>
                <a:schemeClr val="accent2">
                  <a:lumMod val="75000"/>
                </a:schemeClr>
              </a:solidFill>
              <a:latin typeface="Times New Roman" pitchFamily="18" charset="0"/>
              <a:cs typeface="Times New Roman" pitchFamily="18" charset="0"/>
            </a:endParaRPr>
          </a:p>
        </p:txBody>
      </p:sp>
      <p:sp>
        <p:nvSpPr>
          <p:cNvPr id="3" name="Объект 2"/>
          <p:cNvSpPr>
            <a:spLocks noGrp="1"/>
          </p:cNvSpPr>
          <p:nvPr>
            <p:ph idx="1"/>
          </p:nvPr>
        </p:nvSpPr>
        <p:spPr>
          <a:xfrm>
            <a:off x="323528" y="2143116"/>
            <a:ext cx="8496944" cy="4198971"/>
          </a:xfrm>
        </p:spPr>
        <p:txBody>
          <a:bodyPr/>
          <a:lstStyle/>
          <a:p>
            <a:pPr marL="0" indent="0" algn="just">
              <a:buNone/>
            </a:pPr>
            <a:r>
              <a:rPr lang="ru-RU" sz="2200" b="1" dirty="0" smtClean="0">
                <a:latin typeface="Times New Roman" pitchFamily="18" charset="0"/>
                <a:cs typeface="Times New Roman" pitchFamily="18" charset="0"/>
              </a:rPr>
              <a:t>1.</a:t>
            </a:r>
            <a:r>
              <a:rPr lang="ru-RU" sz="2200" b="1" dirty="0" smtClean="0"/>
              <a:t> </a:t>
            </a:r>
            <a:r>
              <a:rPr lang="ru-RU" sz="2200" b="1" dirty="0">
                <a:latin typeface="Times New Roman" panose="02020603050405020304" pitchFamily="18" charset="0"/>
                <a:cs typeface="Times New Roman" panose="02020603050405020304" pitchFamily="18" charset="0"/>
              </a:rPr>
              <a:t>Грубое нарушение требований к бухгалтерскому учету, в том числе к бухгалтерской (финансовой) отчетности, </a:t>
            </a:r>
          </a:p>
          <a:p>
            <a:pPr marL="0" indent="0" algn="just">
              <a:buNone/>
            </a:pPr>
            <a:r>
              <a:rPr lang="ru-RU" sz="2200" dirty="0" smtClean="0">
                <a:latin typeface="Times New Roman" panose="02020603050405020304" pitchFamily="18" charset="0"/>
                <a:cs typeface="Times New Roman" panose="02020603050405020304" pitchFamily="18" charset="0"/>
              </a:rPr>
              <a:t>	- влечет </a:t>
            </a:r>
            <a:r>
              <a:rPr lang="ru-RU" sz="2200" dirty="0">
                <a:latin typeface="Times New Roman" panose="02020603050405020304" pitchFamily="18" charset="0"/>
                <a:cs typeface="Times New Roman" panose="02020603050405020304" pitchFamily="18" charset="0"/>
              </a:rPr>
              <a:t>наложение административного штрафа на должностных лиц в размере от пяти тысяч до десяти тысяч рублей</a:t>
            </a:r>
            <a:r>
              <a:rPr lang="ru-RU" sz="2200" dirty="0" smtClean="0">
                <a:latin typeface="Times New Roman" panose="02020603050405020304" pitchFamily="18" charset="0"/>
                <a:cs typeface="Times New Roman" panose="02020603050405020304" pitchFamily="18" charset="0"/>
              </a:rPr>
              <a:t>.</a:t>
            </a:r>
          </a:p>
          <a:p>
            <a:pPr marL="0" indent="0" algn="just">
              <a:buNone/>
            </a:pPr>
            <a:endParaRPr lang="ru-RU" sz="2200" dirty="0">
              <a:latin typeface="Times New Roman" panose="02020603050405020304" pitchFamily="18" charset="0"/>
              <a:cs typeface="Times New Roman" panose="02020603050405020304" pitchFamily="18" charset="0"/>
            </a:endParaRPr>
          </a:p>
          <a:p>
            <a:pPr marL="0" indent="0" algn="just">
              <a:buNone/>
            </a:pPr>
            <a:r>
              <a:rPr lang="ru-RU" sz="2200" b="1" dirty="0" smtClean="0">
                <a:latin typeface="Times New Roman" panose="02020603050405020304" pitchFamily="18" charset="0"/>
                <a:cs typeface="Times New Roman" panose="02020603050405020304" pitchFamily="18" charset="0"/>
              </a:rPr>
              <a:t>2. Повторное </a:t>
            </a:r>
            <a:r>
              <a:rPr lang="ru-RU" sz="2200" b="1" dirty="0">
                <a:latin typeface="Times New Roman" panose="02020603050405020304" pitchFamily="18" charset="0"/>
                <a:cs typeface="Times New Roman" panose="02020603050405020304" pitchFamily="18" charset="0"/>
              </a:rPr>
              <a:t>совершение административного </a:t>
            </a:r>
            <a:r>
              <a:rPr lang="ru-RU" sz="2200" b="1" dirty="0" smtClean="0">
                <a:latin typeface="Times New Roman" panose="02020603050405020304" pitchFamily="18" charset="0"/>
                <a:cs typeface="Times New Roman" panose="02020603050405020304" pitchFamily="18" charset="0"/>
              </a:rPr>
              <a:t>правонарушения </a:t>
            </a:r>
            <a:r>
              <a:rPr lang="ru-RU" sz="2200" dirty="0" smtClean="0">
                <a:latin typeface="Times New Roman" panose="02020603050405020304" pitchFamily="18" charset="0"/>
                <a:cs typeface="Times New Roman" panose="02020603050405020304" pitchFamily="18" charset="0"/>
              </a:rPr>
              <a:t>	</a:t>
            </a:r>
          </a:p>
          <a:p>
            <a:pPr marL="0" indent="0" algn="just">
              <a:buNone/>
            </a:pPr>
            <a:r>
              <a:rPr lang="ru-RU" sz="2200" dirty="0" smtClean="0">
                <a:latin typeface="Times New Roman" panose="02020603050405020304" pitchFamily="18" charset="0"/>
                <a:cs typeface="Times New Roman" panose="02020603050405020304" pitchFamily="18" charset="0"/>
              </a:rPr>
              <a:t>	- влечет </a:t>
            </a:r>
            <a:r>
              <a:rPr lang="ru-RU" sz="2200" dirty="0">
                <a:latin typeface="Times New Roman" panose="02020603050405020304" pitchFamily="18" charset="0"/>
                <a:cs typeface="Times New Roman" panose="02020603050405020304" pitchFamily="18" charset="0"/>
              </a:rPr>
              <a:t>наложение административного штрафа на должностных лиц в размере от десяти тысяч до двадцати тысяч рублей или дисквалификацию на срок от одного года до двух лет.</a:t>
            </a:r>
          </a:p>
          <a:p>
            <a:pPr marL="0" indent="0" algn="ctr">
              <a:buNone/>
              <a:defRPr/>
            </a:pPr>
            <a:endParaRPr lang="ru-RU" sz="2400" dirty="0">
              <a:latin typeface="Times New Roman" panose="02020603050405020304" pitchFamily="18" charset="0"/>
              <a:cs typeface="Times New Roman" panose="02020603050405020304" pitchFamily="18" charset="0"/>
            </a:endParaRPr>
          </a:p>
        </p:txBody>
      </p:sp>
      <p:sp>
        <p:nvSpPr>
          <p:cNvPr id="4100" name="Номер слайда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80000"/>
              </a:lnSpc>
              <a:spcBef>
                <a:spcPct val="20000"/>
              </a:spcBef>
              <a:defRPr sz="2000" b="1">
                <a:solidFill>
                  <a:srgbClr val="3333CC"/>
                </a:solidFill>
                <a:latin typeface="Times New Roman" pitchFamily="18" charset="0"/>
              </a:defRPr>
            </a:lvl1pPr>
            <a:lvl2pPr marL="742950" indent="-285750" eaLnBrk="0" hangingPunct="0">
              <a:lnSpc>
                <a:spcPct val="80000"/>
              </a:lnSpc>
              <a:spcBef>
                <a:spcPct val="20000"/>
              </a:spcBef>
              <a:defRPr sz="2000" b="1">
                <a:solidFill>
                  <a:srgbClr val="3333CC"/>
                </a:solidFill>
                <a:latin typeface="Times New Roman" pitchFamily="18" charset="0"/>
              </a:defRPr>
            </a:lvl2pPr>
            <a:lvl3pPr marL="1143000" indent="-228600" eaLnBrk="0" hangingPunct="0">
              <a:lnSpc>
                <a:spcPct val="80000"/>
              </a:lnSpc>
              <a:spcBef>
                <a:spcPct val="20000"/>
              </a:spcBef>
              <a:defRPr sz="2000" b="1">
                <a:solidFill>
                  <a:srgbClr val="3333CC"/>
                </a:solidFill>
                <a:latin typeface="Times New Roman" pitchFamily="18" charset="0"/>
              </a:defRPr>
            </a:lvl3pPr>
            <a:lvl4pPr marL="1600200" indent="-228600" eaLnBrk="0" hangingPunct="0">
              <a:lnSpc>
                <a:spcPct val="80000"/>
              </a:lnSpc>
              <a:spcBef>
                <a:spcPct val="20000"/>
              </a:spcBef>
              <a:defRPr sz="2000" b="1">
                <a:solidFill>
                  <a:srgbClr val="3333CC"/>
                </a:solidFill>
                <a:latin typeface="Times New Roman" pitchFamily="18" charset="0"/>
              </a:defRPr>
            </a:lvl4pPr>
            <a:lvl5pPr marL="2057400" indent="-228600" eaLnBrk="0" hangingPunct="0">
              <a:lnSpc>
                <a:spcPct val="80000"/>
              </a:lnSpc>
              <a:spcBef>
                <a:spcPct val="20000"/>
              </a:spcBef>
              <a:defRPr sz="2000" b="1">
                <a:solidFill>
                  <a:srgbClr val="3333CC"/>
                </a:solidFill>
                <a:latin typeface="Times New Roman" pitchFamily="18" charset="0"/>
              </a:defRPr>
            </a:lvl5pPr>
            <a:lvl6pPr marL="2514600" indent="-228600" eaLnBrk="0" fontAlgn="base" hangingPunct="0">
              <a:lnSpc>
                <a:spcPct val="80000"/>
              </a:lnSpc>
              <a:spcBef>
                <a:spcPct val="20000"/>
              </a:spcBef>
              <a:spcAft>
                <a:spcPct val="0"/>
              </a:spcAft>
              <a:defRPr sz="2000" b="1">
                <a:solidFill>
                  <a:srgbClr val="3333CC"/>
                </a:solidFill>
                <a:latin typeface="Times New Roman" pitchFamily="18" charset="0"/>
              </a:defRPr>
            </a:lvl6pPr>
            <a:lvl7pPr marL="2971800" indent="-228600" eaLnBrk="0" fontAlgn="base" hangingPunct="0">
              <a:lnSpc>
                <a:spcPct val="80000"/>
              </a:lnSpc>
              <a:spcBef>
                <a:spcPct val="20000"/>
              </a:spcBef>
              <a:spcAft>
                <a:spcPct val="0"/>
              </a:spcAft>
              <a:defRPr sz="2000" b="1">
                <a:solidFill>
                  <a:srgbClr val="3333CC"/>
                </a:solidFill>
                <a:latin typeface="Times New Roman" pitchFamily="18" charset="0"/>
              </a:defRPr>
            </a:lvl7pPr>
            <a:lvl8pPr marL="3429000" indent="-228600" eaLnBrk="0" fontAlgn="base" hangingPunct="0">
              <a:lnSpc>
                <a:spcPct val="80000"/>
              </a:lnSpc>
              <a:spcBef>
                <a:spcPct val="20000"/>
              </a:spcBef>
              <a:spcAft>
                <a:spcPct val="0"/>
              </a:spcAft>
              <a:defRPr sz="2000" b="1">
                <a:solidFill>
                  <a:srgbClr val="3333CC"/>
                </a:solidFill>
                <a:latin typeface="Times New Roman" pitchFamily="18" charset="0"/>
              </a:defRPr>
            </a:lvl8pPr>
            <a:lvl9pPr marL="3886200" indent="-228600" eaLnBrk="0" fontAlgn="base" hangingPunct="0">
              <a:lnSpc>
                <a:spcPct val="80000"/>
              </a:lnSpc>
              <a:spcBef>
                <a:spcPct val="20000"/>
              </a:spcBef>
              <a:spcAft>
                <a:spcPct val="0"/>
              </a:spcAft>
              <a:defRPr sz="2000" b="1">
                <a:solidFill>
                  <a:srgbClr val="3333CC"/>
                </a:solidFill>
                <a:latin typeface="Times New Roman" pitchFamily="18" charset="0"/>
              </a:defRPr>
            </a:lvl9pPr>
          </a:lstStyle>
          <a:p>
            <a:pPr eaLnBrk="1" hangingPunct="1">
              <a:lnSpc>
                <a:spcPct val="100000"/>
              </a:lnSpc>
              <a:spcBef>
                <a:spcPct val="0"/>
              </a:spcBef>
            </a:pPr>
            <a:fld id="{B03D7ACF-79A6-463A-BB47-87232567CCF2}" type="slidenum">
              <a:rPr lang="ru-RU" sz="1400" b="0" smtClean="0">
                <a:solidFill>
                  <a:schemeClr val="tx1"/>
                </a:solidFill>
                <a:latin typeface="Arial" charset="0"/>
              </a:rPr>
              <a:pPr eaLnBrk="1" hangingPunct="1">
                <a:lnSpc>
                  <a:spcPct val="100000"/>
                </a:lnSpc>
                <a:spcBef>
                  <a:spcPct val="0"/>
                </a:spcBef>
              </a:pPr>
              <a:t>27</a:t>
            </a:fld>
            <a:endParaRPr lang="ru-RU" sz="1400" b="0" smtClean="0">
              <a:solidFill>
                <a:schemeClr val="tx1"/>
              </a:solidFill>
              <a:latin typeface="Arial" charset="0"/>
            </a:endParaRPr>
          </a:p>
        </p:txBody>
      </p:sp>
    </p:spTree>
    <p:extLst>
      <p:ext uri="{BB962C8B-B14F-4D97-AF65-F5344CB8AC3E}">
        <p14:creationId xmlns:p14="http://schemas.microsoft.com/office/powerpoint/2010/main" val="608618482"/>
      </p:ext>
    </p:extLst>
  </p:cSld>
  <p:clrMapOvr>
    <a:masterClrMapping/>
  </p:clrMapOvr>
  <p:transition spd="med">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1214422"/>
            <a:ext cx="8229600" cy="4911741"/>
          </a:xfrm>
        </p:spPr>
        <p:txBody>
          <a:bodyPr/>
          <a:lstStyle/>
          <a:p>
            <a:pPr lvl="0" algn="just">
              <a:buNone/>
            </a:pPr>
            <a:endParaRPr lang="ru-RU" sz="1800" dirty="0" smtClean="0">
              <a:latin typeface="Times New Roman" pitchFamily="18" charset="0"/>
              <a:cs typeface="Times New Roman" pitchFamily="18" charset="0"/>
            </a:endParaRPr>
          </a:p>
          <a:p>
            <a:pPr lvl="0" algn="just">
              <a:buNone/>
            </a:pPr>
            <a:r>
              <a:rPr lang="ru-RU" sz="1800" b="1" dirty="0" smtClean="0">
                <a:latin typeface="Times New Roman" pitchFamily="18" charset="0"/>
                <a:cs typeface="Times New Roman" pitchFamily="18" charset="0"/>
              </a:rPr>
              <a:t>	Часть 20.1 статьи 19.5. Повторное совершение должностным лицом административного правонарушения, предусмотренного частью 20 настоящей статьи, </a:t>
            </a:r>
          </a:p>
          <a:p>
            <a:pPr lvl="0" algn="just">
              <a:buNone/>
            </a:pPr>
            <a:r>
              <a:rPr lang="ru-RU" sz="1800" b="1"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 влечет дисквалификацию сроком на два года.</a:t>
            </a:r>
          </a:p>
          <a:p>
            <a:pPr lvl="0" algn="just">
              <a:buNone/>
            </a:pPr>
            <a:r>
              <a:rPr lang="ru-RU" sz="1800" b="1" dirty="0" smtClean="0">
                <a:latin typeface="Times New Roman" pitchFamily="18" charset="0"/>
                <a:cs typeface="Times New Roman" pitchFamily="18" charset="0"/>
              </a:rPr>
              <a:t>	</a:t>
            </a:r>
            <a:endParaRPr lang="ru-RU" sz="1800" dirty="0" smtClean="0">
              <a:latin typeface="Times New Roman" pitchFamily="18" charset="0"/>
              <a:cs typeface="Times New Roman" pitchFamily="18" charset="0"/>
            </a:endParaRPr>
          </a:p>
          <a:p>
            <a:pPr lvl="0" algn="just">
              <a:buNone/>
            </a:pPr>
            <a:r>
              <a:rPr lang="ru-RU" sz="1800" dirty="0" smtClean="0"/>
              <a:t>	</a:t>
            </a:r>
            <a:r>
              <a:rPr lang="ru-RU" sz="1800" b="1" dirty="0" smtClean="0">
                <a:latin typeface="Times New Roman" pitchFamily="18" charset="0"/>
                <a:cs typeface="Times New Roman" pitchFamily="18" charset="0"/>
              </a:rPr>
              <a:t>Статья </a:t>
            </a:r>
            <a:r>
              <a:rPr lang="ru-RU" sz="1800" b="1" dirty="0">
                <a:latin typeface="Times New Roman" pitchFamily="18" charset="0"/>
                <a:cs typeface="Times New Roman" pitchFamily="18" charset="0"/>
              </a:rPr>
              <a:t>19.6. Непринятие мер по устранению причин и условий, способствовавших совершению административного </a:t>
            </a:r>
            <a:r>
              <a:rPr lang="ru-RU" sz="1800" b="1" dirty="0" smtClean="0">
                <a:latin typeface="Times New Roman" pitchFamily="18" charset="0"/>
                <a:cs typeface="Times New Roman" pitchFamily="18" charset="0"/>
              </a:rPr>
              <a:t>правонарушения</a:t>
            </a:r>
            <a:endParaRPr lang="ru-RU" sz="1800" b="1" dirty="0">
              <a:latin typeface="Times New Roman" pitchFamily="18" charset="0"/>
              <a:cs typeface="Times New Roman" pitchFamily="18" charset="0"/>
            </a:endParaRPr>
          </a:p>
          <a:p>
            <a:pPr lvl="0" algn="just">
              <a:buNone/>
            </a:pPr>
            <a:r>
              <a:rPr lang="ru-RU" sz="1800" b="1" dirty="0">
                <a:latin typeface="Times New Roman" pitchFamily="18" charset="0"/>
                <a:cs typeface="Times New Roman" pitchFamily="18" charset="0"/>
              </a:rPr>
              <a:t>		</a:t>
            </a:r>
            <a:r>
              <a:rPr lang="ru-RU" sz="1800" dirty="0">
                <a:latin typeface="Times New Roman" pitchFamily="18" charset="0"/>
                <a:cs typeface="Times New Roman" pitchFamily="18" charset="0"/>
              </a:rPr>
              <a:t>Непринятие по постановлению (представлению) органа (должностного лица), рассмотревшего дело об административном правонарушении, мер по устранению причин и условий, способствовавших совершению административного правонарушения,</a:t>
            </a:r>
          </a:p>
          <a:p>
            <a:pPr lvl="0" algn="just">
              <a:buNone/>
            </a:pPr>
            <a:r>
              <a:rPr lang="ru-RU" sz="1800" dirty="0">
                <a:latin typeface="Times New Roman" pitchFamily="18" charset="0"/>
                <a:cs typeface="Times New Roman" pitchFamily="18" charset="0"/>
              </a:rPr>
              <a:t>		- влечет наложение административного штрафа на должностных лиц в размере от четырех тысяч до пяти тысяч рублей.</a:t>
            </a:r>
          </a:p>
          <a:p>
            <a:pPr marL="0" indent="0">
              <a:buNone/>
            </a:pPr>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28</a:t>
            </a:fld>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0" indent="0" algn="just">
              <a:buNone/>
            </a:pPr>
            <a:r>
              <a:rPr lang="ru-RU" sz="2400" dirty="0">
                <a:latin typeface="Times New Roman" panose="02020603050405020304" pitchFamily="18" charset="0"/>
                <a:cs typeface="Times New Roman" panose="02020603050405020304" pitchFamily="18" charset="0"/>
              </a:rPr>
              <a:t>Полномочиями Министерства финансов Республики Саха (Якутия) как органа внутреннего государственного финансового контроля по осуществлению внутреннего государственного финансового контроля являются:</a:t>
            </a:r>
          </a:p>
          <a:p>
            <a:pPr algn="just"/>
            <a:r>
              <a:rPr lang="ru-RU" sz="2400" dirty="0" smtClean="0">
                <a:latin typeface="Times New Roman" panose="02020603050405020304" pitchFamily="18" charset="0"/>
                <a:cs typeface="Times New Roman" panose="02020603050405020304" pitchFamily="18" charset="0"/>
              </a:rPr>
              <a:t>контроль </a:t>
            </a:r>
            <a:r>
              <a:rPr lang="ru-RU" sz="2400" dirty="0">
                <a:latin typeface="Times New Roman" panose="02020603050405020304" pitchFamily="18" charset="0"/>
                <a:cs typeface="Times New Roman" panose="02020603050405020304" pitchFamily="18" charset="0"/>
              </a:rPr>
              <a:t>за соблюдением бюджетного законодательства Российской Федерации и иных нормативных правовых актов, регулирующих бюджетные правоотношения;</a:t>
            </a:r>
          </a:p>
          <a:p>
            <a:pPr algn="just"/>
            <a:r>
              <a:rPr lang="ru-RU" sz="2400" dirty="0" smtClean="0">
                <a:latin typeface="Times New Roman" panose="02020603050405020304" pitchFamily="18" charset="0"/>
                <a:cs typeface="Times New Roman" panose="02020603050405020304" pitchFamily="18" charset="0"/>
              </a:rPr>
              <a:t>контроль </a:t>
            </a:r>
            <a:r>
              <a:rPr lang="ru-RU" sz="2400" dirty="0">
                <a:latin typeface="Times New Roman" panose="02020603050405020304" pitchFamily="18" charset="0"/>
                <a:cs typeface="Times New Roman" panose="02020603050405020304" pitchFamily="18" charset="0"/>
              </a:rPr>
              <a:t>за полнотой и достоверностью отчетности о реализации государственных (муниципальных) программ, в том числе отчетности об исполнении государственных (муниципальных) заданий.</a:t>
            </a:r>
          </a:p>
          <a:p>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2</a:t>
            </a:fld>
            <a:endParaRPr lang="ru-RU"/>
          </a:p>
        </p:txBody>
      </p:sp>
    </p:spTree>
    <p:extLst>
      <p:ext uri="{BB962C8B-B14F-4D97-AF65-F5344CB8AC3E}">
        <p14:creationId xmlns:p14="http://schemas.microsoft.com/office/powerpoint/2010/main" val="855471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67544" y="1124744"/>
            <a:ext cx="8229600" cy="5197493"/>
          </a:xfrm>
        </p:spPr>
        <p:txBody>
          <a:bodyPr/>
          <a:lstStyle/>
          <a:p>
            <a:pPr lvl="0" algn="ctr">
              <a:buNone/>
            </a:pPr>
            <a:r>
              <a:rPr lang="ru-RU" sz="1800" dirty="0" smtClean="0">
                <a:latin typeface="Times New Roman" pitchFamily="18" charset="0"/>
                <a:cs typeface="Times New Roman" pitchFamily="18" charset="0"/>
              </a:rPr>
              <a:t>	</a:t>
            </a:r>
            <a:r>
              <a:rPr lang="ru-RU" sz="1800" b="1" dirty="0" smtClean="0">
                <a:latin typeface="Times New Roman" pitchFamily="18" charset="0"/>
                <a:cs typeface="Times New Roman" pitchFamily="18" charset="0"/>
              </a:rPr>
              <a:t>Статья 19.7. Непредставление сведений (информации)</a:t>
            </a:r>
          </a:p>
          <a:p>
            <a:pPr lvl="0" algn="just">
              <a:buNone/>
            </a:pPr>
            <a:r>
              <a:rPr lang="ru-RU" sz="1800" dirty="0" smtClean="0">
                <a:latin typeface="Times New Roman" pitchFamily="18" charset="0"/>
                <a:cs typeface="Times New Roman" pitchFamily="18" charset="0"/>
              </a:rPr>
              <a:t>		Непредставление или несвоевременное представление в государственный орган (должностному лицу), орган (должностному лицу), осуществляющий (осуществляющему) государственный контроль (надзор), муниципальный контроль, сведений (информации), представление которых предусмотрено законом и необходимо для осуществления этим органом (должностным лицом) его законной деятельности, либо представление в государственный орган (должностному лицу), орган (должностному лицу), осуществляющий (осуществляющему) государственный контроль (надзор), муниципальный контроль, таких сведений (информации) в неполном объеме или в искаженном виде, 		</a:t>
            </a:r>
            <a:endParaRPr lang="ru-RU" sz="1800" dirty="0" smtClean="0">
              <a:latin typeface="Times New Roman" pitchFamily="18" charset="0"/>
              <a:cs typeface="Times New Roman" pitchFamily="18" charset="0"/>
            </a:endParaRPr>
          </a:p>
          <a:p>
            <a:pPr lvl="0" algn="just">
              <a:buNone/>
            </a:pPr>
            <a:r>
              <a:rPr lang="ru-RU" sz="1800" dirty="0">
                <a:latin typeface="Times New Roman" pitchFamily="18" charset="0"/>
                <a:cs typeface="Times New Roman" pitchFamily="18" charset="0"/>
              </a:rPr>
              <a:t>	</a:t>
            </a:r>
            <a:r>
              <a:rPr lang="ru-RU" sz="18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 </a:t>
            </a:r>
            <a:r>
              <a:rPr lang="ru-RU" sz="1800" dirty="0" smtClean="0">
                <a:latin typeface="Times New Roman" pitchFamily="18" charset="0"/>
                <a:cs typeface="Times New Roman" pitchFamily="18" charset="0"/>
              </a:rPr>
              <a:t>влечет предупреждение или наложение административного штрафа на граждан в размере от ста до трехсот рублей; на должностных лиц – от трехсот до пятисот рублей; на юридических лиц – от трех тысяч до пяти тысяч рублей. </a:t>
            </a:r>
            <a:endParaRPr lang="ru-RU" dirty="0" smtClean="0"/>
          </a:p>
          <a:p>
            <a:endParaRPr lang="ru-RU" dirty="0"/>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29</a:t>
            </a:fld>
            <a:endParaRPr lang="ru-RU"/>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124744"/>
            <a:ext cx="8856984" cy="4752528"/>
          </a:xfrm>
          <a:ln>
            <a:solidFill>
              <a:schemeClr val="accent1"/>
            </a:solidFill>
          </a:ln>
        </p:spPr>
        <p:txBody>
          <a:bodyPr/>
          <a:lstStyle/>
          <a:p>
            <a:pPr marL="0" indent="0" algn="ctr">
              <a:buNone/>
            </a:pPr>
            <a:r>
              <a:rPr lang="ru-RU" sz="2400" b="1" dirty="0">
                <a:latin typeface="Times New Roman" pitchFamily="18" charset="0"/>
                <a:cs typeface="Times New Roman" pitchFamily="18" charset="0"/>
              </a:rPr>
              <a:t> Статья 20.25. Уклонение от исполнения административного наказания</a:t>
            </a:r>
          </a:p>
          <a:p>
            <a:pPr marL="0" indent="0" algn="ctr">
              <a:buNone/>
            </a:pPr>
            <a:r>
              <a:rPr lang="ru-RU" sz="2400" b="1" dirty="0" smtClean="0">
                <a:latin typeface="Times New Roman" pitchFamily="18" charset="0"/>
                <a:cs typeface="Times New Roman" pitchFamily="18" charset="0"/>
              </a:rPr>
              <a:t>Неуплата </a:t>
            </a:r>
            <a:r>
              <a:rPr lang="ru-RU" sz="2400" b="1" dirty="0">
                <a:latin typeface="Times New Roman" pitchFamily="18" charset="0"/>
                <a:cs typeface="Times New Roman" pitchFamily="18" charset="0"/>
              </a:rPr>
              <a:t>административного штрафа в </a:t>
            </a:r>
            <a:r>
              <a:rPr lang="ru-RU" sz="2400" b="1" dirty="0" smtClean="0">
                <a:latin typeface="Times New Roman" pitchFamily="18" charset="0"/>
                <a:cs typeface="Times New Roman" pitchFamily="18" charset="0"/>
              </a:rPr>
              <a:t>срок</a:t>
            </a:r>
            <a:endParaRPr lang="ru-RU" sz="2400" b="1" dirty="0">
              <a:latin typeface="Times New Roman" pitchFamily="18" charset="0"/>
              <a:cs typeface="Times New Roman" pitchFamily="18" charset="0"/>
            </a:endParaRPr>
          </a:p>
          <a:p>
            <a:pPr marL="0" indent="0" algn="just">
              <a:buNone/>
            </a:pPr>
            <a:r>
              <a:rPr lang="ru-RU" sz="2400" dirty="0" smtClean="0">
                <a:latin typeface="Times New Roman" pitchFamily="18" charset="0"/>
                <a:cs typeface="Times New Roman" pitchFamily="18" charset="0"/>
              </a:rPr>
              <a:t>	- влечет </a:t>
            </a:r>
            <a:r>
              <a:rPr lang="ru-RU" sz="2400" dirty="0">
                <a:latin typeface="Times New Roman" pitchFamily="18" charset="0"/>
                <a:cs typeface="Times New Roman" pitchFamily="18" charset="0"/>
              </a:rPr>
              <a:t>наложение административного штрафа в двукратном размере суммы неуплаченного административного штрафа, но не менее одной тысячи рублей, либо административный арест на срок до пятнадцати суток, либо обязательные работы на срок до пятидесяти часов.</a:t>
            </a:r>
          </a:p>
          <a:p>
            <a:pPr marL="0" indent="0" algn="just">
              <a:buNone/>
            </a:pPr>
            <a:endParaRPr lang="ru-RU" sz="2400" b="1" dirty="0">
              <a:latin typeface="Times New Roman" pitchFamily="18" charset="0"/>
              <a:cs typeface="Times New Roman" pitchFamily="18" charset="0"/>
            </a:endParaRPr>
          </a:p>
          <a:p>
            <a:pPr marL="0" indent="0" algn="just">
              <a:buNone/>
            </a:pPr>
            <a:endParaRPr lang="ru-RU" sz="1700" dirty="0">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30</a:t>
            </a:fld>
            <a:endParaRPr lang="ru-RU"/>
          </a:p>
        </p:txBody>
      </p:sp>
    </p:spTree>
    <p:extLst>
      <p:ext uri="{BB962C8B-B14F-4D97-AF65-F5344CB8AC3E}">
        <p14:creationId xmlns:p14="http://schemas.microsoft.com/office/powerpoint/2010/main" val="3784929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body" idx="1"/>
          </p:nvPr>
        </p:nvSpPr>
        <p:spPr/>
        <p:txBody>
          <a:bodyPr/>
          <a:lstStyle/>
          <a:p>
            <a:pPr algn="ctr" eaLnBrk="1" hangingPunct="1">
              <a:buFontTx/>
              <a:buNone/>
              <a:defRPr/>
            </a:pPr>
            <a:endParaRPr lang="ru-RU" dirty="0" smtClean="0"/>
          </a:p>
          <a:p>
            <a:pPr algn="ctr" eaLnBrk="1" hangingPunct="1">
              <a:buFontTx/>
              <a:buNone/>
              <a:defRPr/>
            </a:pPr>
            <a:endParaRPr lang="ru-RU" dirty="0" smtClean="0"/>
          </a:p>
          <a:p>
            <a:pPr algn="ctr" eaLnBrk="1" hangingPunct="1">
              <a:buFontTx/>
              <a:buNone/>
              <a:defRPr/>
            </a:pPr>
            <a:r>
              <a:rPr lang="ru-RU" sz="4400" b="1" i="1" dirty="0" smtClean="0">
                <a:solidFill>
                  <a:schemeClr val="accent2">
                    <a:lumMod val="75000"/>
                  </a:schemeClr>
                </a:solidFill>
                <a:latin typeface="Times New Roman" pitchFamily="18" charset="0"/>
              </a:rPr>
              <a:t>Спасибо за внимание!</a:t>
            </a:r>
          </a:p>
        </p:txBody>
      </p:sp>
    </p:spTree>
  </p:cSld>
  <p:clrMapOvr>
    <a:masterClrMapping/>
  </p:clrMapOvr>
  <p:transition spd="med">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229600" cy="1008112"/>
          </a:xfrm>
        </p:spPr>
        <p:txBody>
          <a:bodyPr/>
          <a:lstStyle/>
          <a:p>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000" b="1" dirty="0">
                <a:latin typeface="Times New Roman" pitchFamily="18" charset="0"/>
                <a:cs typeface="Times New Roman" pitchFamily="18" charset="0"/>
              </a:rPr>
              <a:t>Статья 15.14. Нецелевое использование бюджетных средств</a:t>
            </a:r>
          </a:p>
        </p:txBody>
      </p:sp>
      <p:sp>
        <p:nvSpPr>
          <p:cNvPr id="3" name="Объект 2"/>
          <p:cNvSpPr>
            <a:spLocks noGrp="1"/>
          </p:cNvSpPr>
          <p:nvPr>
            <p:ph idx="1"/>
          </p:nvPr>
        </p:nvSpPr>
        <p:spPr>
          <a:xfrm>
            <a:off x="179512" y="1556792"/>
            <a:ext cx="8856984" cy="4752528"/>
          </a:xfrm>
          <a:ln>
            <a:solidFill>
              <a:schemeClr val="accent1"/>
            </a:solidFill>
          </a:ln>
        </p:spPr>
        <p:txBody>
          <a:bodyPr/>
          <a:lstStyle/>
          <a:p>
            <a:pPr marL="0" indent="0" algn="just">
              <a:buNone/>
            </a:pPr>
            <a:r>
              <a:rPr lang="ru-RU" sz="1700" dirty="0" smtClean="0">
                <a:latin typeface="Times New Roman" pitchFamily="18" charset="0"/>
                <a:cs typeface="Times New Roman" pitchFamily="18" charset="0"/>
              </a:rPr>
              <a:t>	Нецелевое </a:t>
            </a:r>
            <a:r>
              <a:rPr lang="ru-RU" sz="1700" dirty="0">
                <a:latin typeface="Times New Roman" pitchFamily="18" charset="0"/>
                <a:cs typeface="Times New Roman" pitchFamily="18" charset="0"/>
              </a:rPr>
              <a:t>использование бюджетных средств, выразившееся в направлении средств бюджета бюджетной системы Российской Федерации и оплате денежных обязательств в целях, не соответствующих полностью или частично целям, определенным законом (решением) о бюджете, сводной бюджетной росписью, бюджетной росписью, бюджетной сметой, договором (соглашением) либо иным документом, являющимся правовым основанием предоставления указанных средств, или в направлении средств, полученных из бюджета бюджетной системы Российской Федерации, на цели, не соответствующие целям, определенным договором (соглашением) либо иным документом, являющимся правовым основанием предоставления указанных средств, если такое действие не содержит уголовно наказуемого деяния, </a:t>
            </a:r>
          </a:p>
          <a:p>
            <a:pPr marL="0" indent="0" algn="just">
              <a:buNone/>
            </a:pPr>
            <a:r>
              <a:rPr lang="ru-RU" sz="1700" dirty="0" smtClean="0">
                <a:latin typeface="Times New Roman" pitchFamily="18" charset="0"/>
                <a:cs typeface="Times New Roman" pitchFamily="18" charset="0"/>
              </a:rPr>
              <a:t>	- влечет </a:t>
            </a:r>
            <a:r>
              <a:rPr lang="ru-RU" sz="1700" dirty="0">
                <a:latin typeface="Times New Roman" pitchFamily="18" charset="0"/>
                <a:cs typeface="Times New Roman" pitchFamily="18" charset="0"/>
              </a:rPr>
              <a:t>наложение административного штрафа на должностных лиц в размере от двадцати тысяч до пятидесяти тысяч рублей или дисквалификацию на срок от одного года до трех лет; на юридических лиц - от 5 до 25 процентов суммы средств, полученных из бюджета бюджетной системы Российской Федерации, использованных не по целевому назначению.</a:t>
            </a:r>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3</a:t>
            </a:fld>
            <a:endParaRPr lang="ru-RU"/>
          </a:p>
        </p:txBody>
      </p:sp>
    </p:spTree>
    <p:extLst>
      <p:ext uri="{BB962C8B-B14F-4D97-AF65-F5344CB8AC3E}">
        <p14:creationId xmlns:p14="http://schemas.microsoft.com/office/powerpoint/2010/main" val="30208122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229600" cy="1008112"/>
          </a:xfrm>
        </p:spPr>
        <p:txBody>
          <a:bodyPr/>
          <a:lstStyle/>
          <a:p>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000" b="1" dirty="0">
                <a:latin typeface="Times New Roman" pitchFamily="18" charset="0"/>
                <a:cs typeface="Times New Roman" pitchFamily="18" charset="0"/>
              </a:rPr>
              <a:t>Статья 15.15.5. Нарушение условий предоставления субсидий</a:t>
            </a:r>
          </a:p>
        </p:txBody>
      </p:sp>
      <p:sp>
        <p:nvSpPr>
          <p:cNvPr id="3" name="Объект 2"/>
          <p:cNvSpPr>
            <a:spLocks noGrp="1"/>
          </p:cNvSpPr>
          <p:nvPr>
            <p:ph idx="1"/>
          </p:nvPr>
        </p:nvSpPr>
        <p:spPr>
          <a:xfrm>
            <a:off x="179512" y="1556792"/>
            <a:ext cx="8856984" cy="4752528"/>
          </a:xfrm>
          <a:ln>
            <a:solidFill>
              <a:schemeClr val="accent1"/>
            </a:solidFill>
          </a:ln>
        </p:spPr>
        <p:txBody>
          <a:bodyPr/>
          <a:lstStyle/>
          <a:p>
            <a:pPr marL="0" indent="0" algn="just">
              <a:buNone/>
            </a:pPr>
            <a:r>
              <a:rPr lang="ru-RU" sz="1700" dirty="0" smtClean="0">
                <a:latin typeface="Times New Roman" pitchFamily="18" charset="0"/>
                <a:cs typeface="Times New Roman" pitchFamily="18" charset="0"/>
              </a:rPr>
              <a:t>1</a:t>
            </a:r>
            <a:r>
              <a:rPr lang="ru-RU" sz="1700" b="1" dirty="0">
                <a:latin typeface="Times New Roman" pitchFamily="18" charset="0"/>
                <a:cs typeface="Times New Roman" pitchFamily="18" charset="0"/>
              </a:rPr>
              <a:t>. Нарушение главным распорядителем бюджетных средств, </a:t>
            </a:r>
            <a:r>
              <a:rPr lang="ru-RU" sz="1700" dirty="0">
                <a:latin typeface="Times New Roman" pitchFamily="18" charset="0"/>
                <a:cs typeface="Times New Roman" pitchFamily="18" charset="0"/>
              </a:rPr>
              <a:t>предоставляющим субсидии юридическим лицам, индивидуальным предпринимателям, физическим лицам, условий их предоставления, </a:t>
            </a:r>
          </a:p>
          <a:p>
            <a:pPr marL="0" indent="0" algn="just">
              <a:buNone/>
            </a:pPr>
            <a:r>
              <a:rPr lang="ru-RU" sz="1700" dirty="0" smtClean="0">
                <a:latin typeface="Times New Roman" pitchFamily="18" charset="0"/>
                <a:cs typeface="Times New Roman" pitchFamily="18" charset="0"/>
              </a:rPr>
              <a:t>	- влечет </a:t>
            </a:r>
            <a:r>
              <a:rPr lang="ru-RU" sz="1700" dirty="0">
                <a:latin typeface="Times New Roman" pitchFamily="18" charset="0"/>
                <a:cs typeface="Times New Roman" pitchFamily="18" charset="0"/>
              </a:rPr>
              <a:t>наложение административного штрафа на должностных лиц в размере от десяти тысяч до тридцати тысяч рублей или дисквалификацию на срок от одного года до двух лет.</a:t>
            </a:r>
          </a:p>
          <a:p>
            <a:pPr marL="0" indent="0" algn="just">
              <a:buNone/>
            </a:pPr>
            <a:r>
              <a:rPr lang="ru-RU" sz="1700" dirty="0">
                <a:latin typeface="Times New Roman" pitchFamily="18" charset="0"/>
                <a:cs typeface="Times New Roman" pitchFamily="18" charset="0"/>
              </a:rPr>
              <a:t>1.1. Нарушение главным распорядителем бюджетных средств или получателем бюджетных средств, предоставляющими субсидии на осуществление капитальных вложений в объекты государственной (муниципальной) собственности, порядка предоставления указанных субсидий либо неисполнение ими решения о предоставлении субсидий, </a:t>
            </a:r>
          </a:p>
          <a:p>
            <a:pPr marL="0" indent="0" algn="just">
              <a:buNone/>
            </a:pPr>
            <a:r>
              <a:rPr lang="ru-RU" sz="1700" dirty="0" smtClean="0">
                <a:latin typeface="Times New Roman" pitchFamily="18" charset="0"/>
                <a:cs typeface="Times New Roman" pitchFamily="18" charset="0"/>
              </a:rPr>
              <a:t>	- влечет </a:t>
            </a:r>
            <a:r>
              <a:rPr lang="ru-RU" sz="1700" dirty="0">
                <a:latin typeface="Times New Roman" pitchFamily="18" charset="0"/>
                <a:cs typeface="Times New Roman" pitchFamily="18" charset="0"/>
              </a:rPr>
              <a:t>наложение административного штрафа на должностных лиц в размере от двадцати тысяч до пятидесяти тысяч рублей или дисквалификацию на срок от одного года до двух лет.</a:t>
            </a:r>
          </a:p>
          <a:p>
            <a:pPr marL="0" indent="0" algn="just">
              <a:buNone/>
            </a:pPr>
            <a:r>
              <a:rPr lang="ru-RU" sz="1700" dirty="0" smtClean="0">
                <a:latin typeface="Times New Roman" pitchFamily="18" charset="0"/>
                <a:cs typeface="Times New Roman" pitchFamily="18" charset="0"/>
              </a:rPr>
              <a:t>2</a:t>
            </a:r>
            <a:r>
              <a:rPr lang="ru-RU" sz="1700" dirty="0">
                <a:latin typeface="Times New Roman" pitchFamily="18" charset="0"/>
                <a:cs typeface="Times New Roman" pitchFamily="18" charset="0"/>
              </a:rPr>
              <a:t>. </a:t>
            </a:r>
            <a:r>
              <a:rPr lang="ru-RU" sz="1700" b="1" dirty="0">
                <a:latin typeface="Times New Roman" pitchFamily="18" charset="0"/>
                <a:cs typeface="Times New Roman" pitchFamily="18" charset="0"/>
              </a:rPr>
              <a:t>Нарушение юридическим лицом, индивидуальным предпринимателем, физическим лицом, являющимися получателями субсидий,</a:t>
            </a:r>
            <a:r>
              <a:rPr lang="ru-RU" sz="1700" dirty="0">
                <a:latin typeface="Times New Roman" pitchFamily="18" charset="0"/>
                <a:cs typeface="Times New Roman" pitchFamily="18" charset="0"/>
              </a:rPr>
              <a:t> условий их </a:t>
            </a:r>
            <a:r>
              <a:rPr lang="ru-RU" sz="1700" dirty="0" smtClean="0">
                <a:latin typeface="Times New Roman" pitchFamily="18" charset="0"/>
                <a:cs typeface="Times New Roman" pitchFamily="18" charset="0"/>
              </a:rPr>
              <a:t>предоставления, </a:t>
            </a:r>
            <a:endParaRPr lang="ru-RU" sz="1700" dirty="0">
              <a:latin typeface="Times New Roman" pitchFamily="18" charset="0"/>
              <a:cs typeface="Times New Roman" pitchFamily="18" charset="0"/>
            </a:endParaRPr>
          </a:p>
          <a:p>
            <a:pPr marL="0" indent="0" algn="just">
              <a:buNone/>
            </a:pPr>
            <a:r>
              <a:rPr lang="ru-RU" sz="1700" dirty="0" smtClean="0">
                <a:latin typeface="Times New Roman" pitchFamily="18" charset="0"/>
                <a:cs typeface="Times New Roman" pitchFamily="18" charset="0"/>
              </a:rPr>
              <a:t>	- влечет </a:t>
            </a:r>
            <a:r>
              <a:rPr lang="ru-RU" sz="1700" dirty="0">
                <a:latin typeface="Times New Roman" pitchFamily="18" charset="0"/>
                <a:cs typeface="Times New Roman" pitchFamily="18" charset="0"/>
              </a:rPr>
              <a:t>наложение административного штрафа на граждан и должностных лиц в размере от десяти тысяч до тридцати тысяч рублей; на юридических лиц - от 2 до 12 процентов суммы полученной субсидии.</a:t>
            </a:r>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4</a:t>
            </a:fld>
            <a:endParaRPr lang="ru-RU"/>
          </a:p>
        </p:txBody>
      </p:sp>
    </p:spTree>
    <p:extLst>
      <p:ext uri="{BB962C8B-B14F-4D97-AF65-F5344CB8AC3E}">
        <p14:creationId xmlns:p14="http://schemas.microsoft.com/office/powerpoint/2010/main" val="16523145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229600" cy="1143000"/>
          </a:xfrm>
        </p:spPr>
        <p:txBody>
          <a:bodyPr/>
          <a:lstStyle/>
          <a:p>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b="1" dirty="0">
                <a:latin typeface="Times New Roman" pitchFamily="18" charset="0"/>
                <a:cs typeface="Times New Roman" pitchFamily="18" charset="0"/>
              </a:rPr>
              <a:t>Статья 15.15.5-1. Невыполнение государственного (муниципального) задания</a:t>
            </a:r>
          </a:p>
        </p:txBody>
      </p:sp>
      <p:sp>
        <p:nvSpPr>
          <p:cNvPr id="3" name="Объект 2"/>
          <p:cNvSpPr>
            <a:spLocks noGrp="1"/>
          </p:cNvSpPr>
          <p:nvPr>
            <p:ph idx="1"/>
          </p:nvPr>
        </p:nvSpPr>
        <p:spPr>
          <a:xfrm>
            <a:off x="827584" y="1916832"/>
            <a:ext cx="7560840" cy="4392488"/>
          </a:xfrm>
          <a:ln>
            <a:solidFill>
              <a:schemeClr val="accent1"/>
            </a:solidFill>
          </a:ln>
        </p:spPr>
        <p:txBody>
          <a:bodyPr/>
          <a:lstStyle/>
          <a:p>
            <a:pPr marL="0" indent="0" algn="just">
              <a:buNone/>
            </a:pPr>
            <a:r>
              <a:rPr lang="ru-RU" sz="2400" b="1" dirty="0" smtClean="0">
                <a:latin typeface="Times New Roman" pitchFamily="18" charset="0"/>
                <a:cs typeface="Times New Roman" pitchFamily="18" charset="0"/>
              </a:rPr>
              <a:t>1</a:t>
            </a:r>
            <a:r>
              <a:rPr lang="ru-RU" sz="2400" b="1" dirty="0">
                <a:latin typeface="Times New Roman" pitchFamily="18" charset="0"/>
                <a:cs typeface="Times New Roman" pitchFamily="18" charset="0"/>
              </a:rPr>
              <a:t>. Невыполнение государственного (муниципального) задания </a:t>
            </a:r>
          </a:p>
          <a:p>
            <a:pPr marL="0" indent="0" algn="just">
              <a:buNone/>
            </a:pPr>
            <a:r>
              <a:rPr lang="ru-RU" sz="2400" dirty="0" smtClean="0">
                <a:latin typeface="Times New Roman" pitchFamily="18" charset="0"/>
                <a:cs typeface="Times New Roman" pitchFamily="18" charset="0"/>
              </a:rPr>
              <a:t>	- влечет </a:t>
            </a:r>
            <a:r>
              <a:rPr lang="ru-RU" sz="2400" dirty="0">
                <a:latin typeface="Times New Roman" pitchFamily="18" charset="0"/>
                <a:cs typeface="Times New Roman" pitchFamily="18" charset="0"/>
              </a:rPr>
              <a:t>предупреждение или наложение административного штрафа на должностных лиц в размере от ста до одной тысячи рублей.</a:t>
            </a:r>
          </a:p>
          <a:p>
            <a:pPr marL="0" indent="0" algn="just">
              <a:buNone/>
            </a:pPr>
            <a:r>
              <a:rPr lang="ru-RU" sz="2400" b="1" dirty="0">
                <a:latin typeface="Times New Roman" pitchFamily="18" charset="0"/>
                <a:cs typeface="Times New Roman" pitchFamily="18" charset="0"/>
              </a:rPr>
              <a:t>2. Повторное совершение административного правонарушения, </a:t>
            </a:r>
            <a:r>
              <a:rPr lang="ru-RU" sz="2400" dirty="0">
                <a:latin typeface="Times New Roman" pitchFamily="18" charset="0"/>
                <a:cs typeface="Times New Roman" pitchFamily="18" charset="0"/>
              </a:rPr>
              <a:t>предусмотренного частью 1 </a:t>
            </a:r>
            <a:r>
              <a:rPr lang="ru-RU" sz="2400" dirty="0" smtClean="0">
                <a:latin typeface="Times New Roman" pitchFamily="18" charset="0"/>
                <a:cs typeface="Times New Roman" pitchFamily="18" charset="0"/>
              </a:rPr>
              <a:t>статьи</a:t>
            </a:r>
            <a:r>
              <a:rPr lang="ru-RU" sz="2400" dirty="0">
                <a:latin typeface="Times New Roman" pitchFamily="18" charset="0"/>
                <a:cs typeface="Times New Roman" pitchFamily="18" charset="0"/>
              </a:rPr>
              <a:t>, </a:t>
            </a:r>
            <a:endParaRPr lang="ru-RU" sz="2400" dirty="0" smtClean="0">
              <a:latin typeface="Times New Roman" pitchFamily="18" charset="0"/>
              <a:cs typeface="Times New Roman" pitchFamily="18" charset="0"/>
            </a:endParaRPr>
          </a:p>
          <a:p>
            <a:pPr marL="0" indent="0" algn="just">
              <a:buNone/>
            </a:pPr>
            <a:r>
              <a:rPr lang="ru-RU" sz="2400" dirty="0" smtClean="0">
                <a:latin typeface="Times New Roman" pitchFamily="18" charset="0"/>
                <a:cs typeface="Times New Roman" pitchFamily="18" charset="0"/>
              </a:rPr>
              <a:t>	- влечет </a:t>
            </a:r>
            <a:r>
              <a:rPr lang="ru-RU" sz="2400" dirty="0">
                <a:latin typeface="Times New Roman" pitchFamily="18" charset="0"/>
                <a:cs typeface="Times New Roman" pitchFamily="18" charset="0"/>
              </a:rPr>
              <a:t>наложение административного штрафа на должностных лиц в размере от десяти тысяч до тридцати тысяч рублей.</a:t>
            </a:r>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5</a:t>
            </a:fld>
            <a:endParaRPr lang="ru-RU"/>
          </a:p>
        </p:txBody>
      </p:sp>
    </p:spTree>
    <p:extLst>
      <p:ext uri="{BB962C8B-B14F-4D97-AF65-F5344CB8AC3E}">
        <p14:creationId xmlns:p14="http://schemas.microsoft.com/office/powerpoint/2010/main" val="21386052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229600" cy="1143000"/>
          </a:xfrm>
        </p:spPr>
        <p:txBody>
          <a:bodyPr/>
          <a:lstStyle/>
          <a:p>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b="1" dirty="0">
                <a:latin typeface="Times New Roman" pitchFamily="18" charset="0"/>
                <a:cs typeface="Times New Roman" pitchFamily="18" charset="0"/>
              </a:rPr>
              <a:t>Статья 15.15.6. Нарушение порядка представления бюджетной отчетности</a:t>
            </a:r>
          </a:p>
        </p:txBody>
      </p:sp>
      <p:sp>
        <p:nvSpPr>
          <p:cNvPr id="3" name="Объект 2"/>
          <p:cNvSpPr>
            <a:spLocks noGrp="1"/>
          </p:cNvSpPr>
          <p:nvPr>
            <p:ph idx="1"/>
          </p:nvPr>
        </p:nvSpPr>
        <p:spPr>
          <a:xfrm>
            <a:off x="611560" y="1772816"/>
            <a:ext cx="8229600" cy="4886003"/>
          </a:xfrm>
          <a:ln>
            <a:solidFill>
              <a:schemeClr val="accent1"/>
            </a:solidFill>
          </a:ln>
        </p:spPr>
        <p:txBody>
          <a:bodyPr/>
          <a:lstStyle/>
          <a:p>
            <a:pPr marL="0" indent="0" algn="just">
              <a:buNone/>
            </a:pPr>
            <a:r>
              <a:rPr lang="ru-RU" sz="2000" dirty="0" smtClean="0">
                <a:latin typeface="Times New Roman" pitchFamily="18" charset="0"/>
                <a:cs typeface="Times New Roman" pitchFamily="18" charset="0"/>
              </a:rPr>
              <a:t>	Непредставление </a:t>
            </a:r>
            <a:r>
              <a:rPr lang="ru-RU" sz="2000" dirty="0">
                <a:latin typeface="Times New Roman" pitchFamily="18" charset="0"/>
                <a:cs typeface="Times New Roman" pitchFamily="18" charset="0"/>
              </a:rPr>
              <a:t>или представление с нарушением сроков, установленных бюджетным законодательством и иными нормативными правовыми актами, регулирующими бюджетные правоотношения, бюджетной отчетности, </a:t>
            </a:r>
            <a:r>
              <a:rPr lang="ru-RU" sz="2000" b="1" dirty="0">
                <a:latin typeface="Times New Roman" pitchFamily="18" charset="0"/>
                <a:cs typeface="Times New Roman" pitchFamily="18" charset="0"/>
              </a:rPr>
              <a:t>либо формирование и представление с нарушением установленных требований сведений (документов), </a:t>
            </a:r>
            <a:r>
              <a:rPr lang="ru-RU" sz="2000" dirty="0">
                <a:latin typeface="Times New Roman" pitchFamily="18" charset="0"/>
                <a:cs typeface="Times New Roman" pitchFamily="18" charset="0"/>
              </a:rPr>
              <a:t>необходимых для составления и рассмотрения проектов бюджетов бюджетной системы Российской Федерации, исполнения бюджетов бюджетной системы Российской Федерации, либо представление заведомо недостоверной бюджетной отчетности или иных сведений, необходимых для составления и рассмотрения проектов бюджетов бюджетной системы Российской Федерации, исполнения бюджетов бюджетной системы Российской Федерации, </a:t>
            </a:r>
            <a:endParaRPr lang="ru-RU" sz="2000" dirty="0" smtClean="0">
              <a:latin typeface="Times New Roman" pitchFamily="18" charset="0"/>
              <a:cs typeface="Times New Roman" pitchFamily="18" charset="0"/>
            </a:endParaRPr>
          </a:p>
          <a:p>
            <a:pPr marL="0" indent="0" algn="just">
              <a:buNone/>
            </a:pPr>
            <a:r>
              <a:rPr lang="ru-RU" sz="2000" b="1" dirty="0" smtClean="0">
                <a:latin typeface="Times New Roman" pitchFamily="18" charset="0"/>
                <a:cs typeface="Times New Roman" pitchFamily="18" charset="0"/>
              </a:rPr>
              <a:t>	- </a:t>
            </a:r>
            <a:r>
              <a:rPr lang="ru-RU" sz="2000" dirty="0" smtClean="0">
                <a:latin typeface="Times New Roman" pitchFamily="18" charset="0"/>
                <a:cs typeface="Times New Roman" pitchFamily="18" charset="0"/>
              </a:rPr>
              <a:t>влечет </a:t>
            </a:r>
            <a:r>
              <a:rPr lang="ru-RU" sz="2000" dirty="0">
                <a:latin typeface="Times New Roman" pitchFamily="18" charset="0"/>
                <a:cs typeface="Times New Roman" pitchFamily="18" charset="0"/>
              </a:rPr>
              <a:t>наложение административного штрафа на должностных лиц в размере от десяти тысяч до тридцати тысяч рублей.</a:t>
            </a:r>
          </a:p>
          <a:p>
            <a:pPr marL="0" indent="0" algn="just">
              <a:buNone/>
            </a:pPr>
            <a:endParaRPr lang="ru-RU" sz="2000" dirty="0">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6</a:t>
            </a:fld>
            <a:endParaRPr lang="ru-RU"/>
          </a:p>
        </p:txBody>
      </p:sp>
    </p:spTree>
    <p:extLst>
      <p:ext uri="{BB962C8B-B14F-4D97-AF65-F5344CB8AC3E}">
        <p14:creationId xmlns:p14="http://schemas.microsoft.com/office/powerpoint/2010/main" val="16149768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4282" y="1357298"/>
            <a:ext cx="8856984" cy="4752528"/>
          </a:xfrm>
          <a:ln>
            <a:solidFill>
              <a:schemeClr val="accent1"/>
            </a:solidFill>
          </a:ln>
        </p:spPr>
        <p:txBody>
          <a:bodyPr/>
          <a:lstStyle/>
          <a:p>
            <a:pPr marL="0" indent="0" algn="just">
              <a:buNone/>
            </a:pPr>
            <a:endParaRPr lang="ru-RU" sz="1700" b="1" dirty="0" smtClean="0">
              <a:latin typeface="Times New Roman" pitchFamily="18" charset="0"/>
              <a:cs typeface="Times New Roman" pitchFamily="18" charset="0"/>
            </a:endParaRPr>
          </a:p>
          <a:p>
            <a:pPr marL="0" indent="0" algn="just">
              <a:buNone/>
            </a:pPr>
            <a:r>
              <a:rPr lang="ru-RU" sz="1700" b="1" dirty="0" smtClean="0">
                <a:latin typeface="Times New Roman" pitchFamily="18" charset="0"/>
                <a:cs typeface="Times New Roman" pitchFamily="18" charset="0"/>
              </a:rPr>
              <a:t>Статья </a:t>
            </a:r>
            <a:r>
              <a:rPr lang="ru-RU" sz="1700" b="1" dirty="0">
                <a:latin typeface="Times New Roman" pitchFamily="18" charset="0"/>
                <a:cs typeface="Times New Roman" pitchFamily="18" charset="0"/>
              </a:rPr>
              <a:t>15.15.7. Нарушение порядка составления, утверждения и ведения бюджетных смет</a:t>
            </a:r>
          </a:p>
          <a:p>
            <a:pPr marL="0" indent="0" algn="just">
              <a:buNone/>
            </a:pPr>
            <a:r>
              <a:rPr lang="ru-RU" sz="1700" dirty="0" smtClean="0">
                <a:latin typeface="Times New Roman" pitchFamily="18" charset="0"/>
                <a:cs typeface="Times New Roman" pitchFamily="18" charset="0"/>
              </a:rPr>
              <a:t>	- влечет </a:t>
            </a:r>
            <a:r>
              <a:rPr lang="ru-RU" sz="1700" dirty="0">
                <a:latin typeface="Times New Roman" pitchFamily="18" charset="0"/>
                <a:cs typeface="Times New Roman" pitchFamily="18" charset="0"/>
              </a:rPr>
              <a:t>наложение административного штрафа на должностных лиц в размере от десяти тысяч до тридцати тысяч рублей.</a:t>
            </a:r>
          </a:p>
          <a:p>
            <a:pPr marL="0" indent="0" algn="just">
              <a:buNone/>
            </a:pPr>
            <a:r>
              <a:rPr lang="ru-RU" sz="1700" b="1" dirty="0">
                <a:latin typeface="Times New Roman" pitchFamily="18" charset="0"/>
                <a:cs typeface="Times New Roman" pitchFamily="18" charset="0"/>
              </a:rPr>
              <a:t>Статья 15.15.9. Несоответствие бюджетной росписи сводной бюджетной росписи</a:t>
            </a:r>
          </a:p>
          <a:p>
            <a:pPr marL="0" indent="0" algn="just">
              <a:buNone/>
            </a:pPr>
            <a:r>
              <a:rPr lang="ru-RU" sz="1700" dirty="0" smtClean="0">
                <a:latin typeface="Times New Roman" pitchFamily="18" charset="0"/>
                <a:cs typeface="Times New Roman" pitchFamily="18" charset="0"/>
              </a:rPr>
              <a:t>	Несоответствие </a:t>
            </a:r>
            <a:r>
              <a:rPr lang="ru-RU" sz="1700" dirty="0">
                <a:latin typeface="Times New Roman" pitchFamily="18" charset="0"/>
                <a:cs typeface="Times New Roman" pitchFamily="18" charset="0"/>
              </a:rPr>
              <a:t>бюджетной росписи сводной бюджетной росписи, за исключением случаев, когда такое несоответствие допускается Бюджетным кодексом Российской Федерации, за исключением случаев, предусмотренных статьей 15.14 настоящего Кодекса, </a:t>
            </a:r>
          </a:p>
          <a:p>
            <a:pPr marL="0" indent="0" algn="just">
              <a:buNone/>
            </a:pPr>
            <a:r>
              <a:rPr lang="ru-RU" sz="1700" dirty="0" smtClean="0">
                <a:latin typeface="Times New Roman" pitchFamily="18" charset="0"/>
                <a:cs typeface="Times New Roman" pitchFamily="18" charset="0"/>
              </a:rPr>
              <a:t>	- влечет </a:t>
            </a:r>
            <a:r>
              <a:rPr lang="ru-RU" sz="1700" dirty="0">
                <a:latin typeface="Times New Roman" pitchFamily="18" charset="0"/>
                <a:cs typeface="Times New Roman" pitchFamily="18" charset="0"/>
              </a:rPr>
              <a:t>наложение административного штрафа на должностных лиц в размере от двадцати тысяч до пятидесяти тысяч рублей.</a:t>
            </a:r>
          </a:p>
          <a:p>
            <a:pPr marL="0" indent="0" algn="just">
              <a:buNone/>
            </a:pPr>
            <a:r>
              <a:rPr lang="ru-RU" sz="1700" b="1" dirty="0">
                <a:latin typeface="Times New Roman" pitchFamily="18" charset="0"/>
                <a:cs typeface="Times New Roman" pitchFamily="18" charset="0"/>
              </a:rPr>
              <a:t>Статья 15.15.10. Нарушение порядка принятия бюджетных обязательств</a:t>
            </a:r>
          </a:p>
          <a:p>
            <a:pPr marL="0" indent="0" algn="just">
              <a:buNone/>
            </a:pPr>
            <a:r>
              <a:rPr lang="ru-RU" sz="1700" dirty="0" smtClean="0">
                <a:latin typeface="Times New Roman" pitchFamily="18" charset="0"/>
                <a:cs typeface="Times New Roman" pitchFamily="18" charset="0"/>
              </a:rPr>
              <a:t>	- влечет </a:t>
            </a:r>
            <a:r>
              <a:rPr lang="ru-RU" sz="1700" dirty="0">
                <a:latin typeface="Times New Roman" pitchFamily="18" charset="0"/>
                <a:cs typeface="Times New Roman" pitchFamily="18" charset="0"/>
              </a:rPr>
              <a:t>наложение административного штрафа на должностных лиц в размере от двадцати тысяч до пятидесяти тысяч рублей.</a:t>
            </a:r>
          </a:p>
          <a:p>
            <a:pPr marL="0" indent="0" algn="just">
              <a:buNone/>
            </a:pPr>
            <a:endParaRPr lang="ru-RU" sz="1700" dirty="0">
              <a:latin typeface="Times New Roman" pitchFamily="18" charset="0"/>
              <a:cs typeface="Times New Roman" pitchFamily="18" charset="0"/>
            </a:endParaRPr>
          </a:p>
        </p:txBody>
      </p:sp>
      <p:sp>
        <p:nvSpPr>
          <p:cNvPr id="4" name="Номер слайда 3"/>
          <p:cNvSpPr>
            <a:spLocks noGrp="1"/>
          </p:cNvSpPr>
          <p:nvPr>
            <p:ph type="sldNum" sz="quarter" idx="12"/>
          </p:nvPr>
        </p:nvSpPr>
        <p:spPr/>
        <p:txBody>
          <a:bodyPr/>
          <a:lstStyle/>
          <a:p>
            <a:pPr>
              <a:defRPr/>
            </a:pPr>
            <a:fld id="{DAFFF29F-CBCA-4AC7-818D-658BF29813C5}" type="slidenum">
              <a:rPr lang="ru-RU" smtClean="0"/>
              <a:pPr>
                <a:defRPr/>
              </a:pPr>
              <a:t>7</a:t>
            </a:fld>
            <a:endParaRPr lang="ru-RU"/>
          </a:p>
        </p:txBody>
      </p:sp>
    </p:spTree>
    <p:extLst>
      <p:ext uri="{BB962C8B-B14F-4D97-AF65-F5344CB8AC3E}">
        <p14:creationId xmlns:p14="http://schemas.microsoft.com/office/powerpoint/2010/main" val="13843322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692696"/>
            <a:ext cx="8229600" cy="1143000"/>
          </a:xfrm>
        </p:spPr>
        <p:txBody>
          <a:bodyPr/>
          <a:lstStyle/>
          <a:p>
            <a:pPr marL="0" indent="0" algn="just">
              <a:defRPr/>
            </a:pPr>
            <a:r>
              <a:rPr lang="ru-RU" dirty="0" smtClean="0">
                <a:solidFill>
                  <a:schemeClr val="accent2">
                    <a:lumMod val="75000"/>
                  </a:schemeClr>
                </a:solidFill>
              </a:rPr>
              <a:t/>
            </a:r>
            <a:br>
              <a:rPr lang="ru-RU" dirty="0" smtClean="0">
                <a:solidFill>
                  <a:schemeClr val="accent2">
                    <a:lumMod val="75000"/>
                  </a:schemeClr>
                </a:solidFill>
              </a:rPr>
            </a:br>
            <a:r>
              <a:rPr lang="ru-RU" dirty="0" smtClean="0">
                <a:solidFill>
                  <a:schemeClr val="accent2">
                    <a:lumMod val="75000"/>
                  </a:schemeClr>
                </a:solidFill>
              </a:rPr>
              <a:t/>
            </a:r>
            <a:br>
              <a:rPr lang="ru-RU" dirty="0" smtClean="0">
                <a:solidFill>
                  <a:schemeClr val="accent2">
                    <a:lumMod val="75000"/>
                  </a:schemeClr>
                </a:solidFill>
              </a:rPr>
            </a:br>
            <a:r>
              <a:rPr lang="ru-RU" sz="2000" b="1" dirty="0" smtClean="0">
                <a:solidFill>
                  <a:schemeClr val="tx1"/>
                </a:solidFill>
                <a:latin typeface="Times New Roman" pitchFamily="18" charset="0"/>
                <a:cs typeface="Times New Roman" pitchFamily="18" charset="0"/>
              </a:rPr>
              <a:t>Статья </a:t>
            </a:r>
            <a:r>
              <a:rPr lang="ru-RU" sz="2000" b="1" dirty="0">
                <a:solidFill>
                  <a:schemeClr val="tx1"/>
                </a:solidFill>
                <a:latin typeface="Times New Roman" pitchFamily="18" charset="0"/>
                <a:cs typeface="Times New Roman" pitchFamily="18" charset="0"/>
              </a:rPr>
              <a:t>15.15.11. Нарушение сроков распределения, отзыва либо доведения бюджетных ассигнований и (или) лимитов бюджетных обязательств</a:t>
            </a:r>
          </a:p>
        </p:txBody>
      </p:sp>
      <p:sp>
        <p:nvSpPr>
          <p:cNvPr id="3" name="Объект 2"/>
          <p:cNvSpPr>
            <a:spLocks noGrp="1"/>
          </p:cNvSpPr>
          <p:nvPr>
            <p:ph idx="1"/>
          </p:nvPr>
        </p:nvSpPr>
        <p:spPr>
          <a:xfrm>
            <a:off x="323528" y="1700808"/>
            <a:ext cx="8229600" cy="4713287"/>
          </a:xfrm>
        </p:spPr>
        <p:txBody>
          <a:bodyPr/>
          <a:lstStyle/>
          <a:p>
            <a:pPr marL="0" indent="0" algn="just">
              <a:buNone/>
              <a:defRPr/>
            </a:pPr>
            <a:endParaRPr lang="ru-RU" sz="2000" dirty="0">
              <a:solidFill>
                <a:schemeClr val="accent2">
                  <a:lumMod val="75000"/>
                </a:schemeClr>
              </a:solidFill>
              <a:latin typeface="Times New Roman" pitchFamily="18" charset="0"/>
              <a:cs typeface="Times New Roman" pitchFamily="18" charset="0"/>
            </a:endParaRPr>
          </a:p>
          <a:p>
            <a:pPr marL="0" indent="0" algn="just">
              <a:buNone/>
              <a:defRPr/>
            </a:pPr>
            <a:endParaRPr lang="ru-RU" sz="2000" b="1" dirty="0">
              <a:latin typeface="Times New Roman" pitchFamily="18" charset="0"/>
              <a:cs typeface="Times New Roman" pitchFamily="18" charset="0"/>
            </a:endParaRPr>
          </a:p>
          <a:p>
            <a:pPr marL="0" indent="0" algn="just">
              <a:buNone/>
              <a:defRPr/>
            </a:pPr>
            <a:r>
              <a:rPr lang="ru-RU" sz="2000" dirty="0" smtClean="0">
                <a:latin typeface="Times New Roman" pitchFamily="18" charset="0"/>
                <a:cs typeface="Times New Roman" pitchFamily="18" charset="0"/>
              </a:rPr>
              <a:t>	Несвоевременные </a:t>
            </a:r>
            <a:r>
              <a:rPr lang="ru-RU" sz="2000" dirty="0">
                <a:latin typeface="Times New Roman" pitchFamily="18" charset="0"/>
                <a:cs typeface="Times New Roman" pitchFamily="18" charset="0"/>
              </a:rPr>
              <a:t>распределение, отзыв либо доведение до распорядителей или получателей бюджетных средств бюджетных ассигнований и (или) лимитов бюджетных </a:t>
            </a:r>
            <a:r>
              <a:rPr lang="ru-RU" sz="2000" dirty="0" smtClean="0">
                <a:latin typeface="Times New Roman" pitchFamily="18" charset="0"/>
                <a:cs typeface="Times New Roman" pitchFamily="18" charset="0"/>
              </a:rPr>
              <a:t>обязательств,</a:t>
            </a:r>
            <a:endParaRPr lang="ru-RU" sz="2000" dirty="0">
              <a:latin typeface="Times New Roman" pitchFamily="18" charset="0"/>
              <a:cs typeface="Times New Roman" pitchFamily="18" charset="0"/>
            </a:endParaRPr>
          </a:p>
          <a:p>
            <a:pPr marL="0" indent="0" algn="just">
              <a:buNone/>
              <a:defRPr/>
            </a:pPr>
            <a:r>
              <a:rPr lang="ru-RU" sz="2000" dirty="0" smtClean="0">
                <a:latin typeface="Times New Roman" pitchFamily="18" charset="0"/>
                <a:cs typeface="Times New Roman" pitchFamily="18" charset="0"/>
              </a:rPr>
              <a:t>	- влечет </a:t>
            </a:r>
            <a:r>
              <a:rPr lang="ru-RU" sz="2000" dirty="0">
                <a:latin typeface="Times New Roman" pitchFamily="18" charset="0"/>
                <a:cs typeface="Times New Roman" pitchFamily="18" charset="0"/>
              </a:rPr>
              <a:t>наложение административного штрафа на должностных лиц в размере от десяти тысяч до тридцати тысяч рублей</a:t>
            </a:r>
            <a:r>
              <a:rPr lang="ru-RU" sz="2000" dirty="0" smtClean="0">
                <a:latin typeface="Times New Roman" pitchFamily="18" charset="0"/>
                <a:cs typeface="Times New Roman" pitchFamily="18" charset="0"/>
              </a:rPr>
              <a:t>.</a:t>
            </a:r>
          </a:p>
          <a:p>
            <a:pPr marL="0" indent="0" algn="just">
              <a:buNone/>
              <a:defRPr/>
            </a:pPr>
            <a:endParaRPr lang="ru-RU" sz="2000" dirty="0">
              <a:latin typeface="Times New Roman" pitchFamily="18" charset="0"/>
              <a:cs typeface="Times New Roman" pitchFamily="18" charset="0"/>
            </a:endParaRPr>
          </a:p>
          <a:p>
            <a:pPr marL="0" indent="0" algn="just">
              <a:buNone/>
            </a:pPr>
            <a:r>
              <a:rPr lang="ru-RU" sz="2000" b="1" dirty="0">
                <a:latin typeface="Times New Roman" pitchFamily="18" charset="0"/>
                <a:cs typeface="Times New Roman" pitchFamily="18" charset="0"/>
              </a:rPr>
              <a:t>Статья 15.15.15. Нарушение порядка формирования государственного (муниципального) задания</a:t>
            </a:r>
          </a:p>
          <a:p>
            <a:pPr marL="0" indent="0" algn="just">
              <a:buNone/>
            </a:pPr>
            <a:r>
              <a:rPr lang="ru-RU" sz="2000" dirty="0" smtClean="0">
                <a:latin typeface="Times New Roman" pitchFamily="18" charset="0"/>
                <a:cs typeface="Times New Roman" pitchFamily="18" charset="0"/>
              </a:rPr>
              <a:t>	- влечет </a:t>
            </a:r>
            <a:r>
              <a:rPr lang="ru-RU" sz="2000" dirty="0">
                <a:latin typeface="Times New Roman" pitchFamily="18" charset="0"/>
                <a:cs typeface="Times New Roman" pitchFamily="18" charset="0"/>
              </a:rPr>
              <a:t>наложение административного штрафа на должностных лиц в размере от десяти тысяч до тридцати тысяч рублей.</a:t>
            </a:r>
          </a:p>
          <a:p>
            <a:pPr marL="0" indent="0" algn="just">
              <a:buNone/>
              <a:defRPr/>
            </a:pPr>
            <a:endParaRPr lang="ru-RU" sz="2000" dirty="0">
              <a:solidFill>
                <a:schemeClr val="accent2">
                  <a:lumMod val="75000"/>
                </a:schemeClr>
              </a:solidFill>
              <a:latin typeface="Times New Roman" pitchFamily="18" charset="0"/>
              <a:cs typeface="Times New Roman" pitchFamily="18" charset="0"/>
            </a:endParaRPr>
          </a:p>
        </p:txBody>
      </p:sp>
      <p:sp>
        <p:nvSpPr>
          <p:cNvPr id="4100" name="Номер слайда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80000"/>
              </a:lnSpc>
              <a:spcBef>
                <a:spcPct val="20000"/>
              </a:spcBef>
              <a:defRPr sz="2000" b="1">
                <a:solidFill>
                  <a:srgbClr val="3333CC"/>
                </a:solidFill>
                <a:latin typeface="Times New Roman" pitchFamily="18" charset="0"/>
              </a:defRPr>
            </a:lvl1pPr>
            <a:lvl2pPr marL="742950" indent="-285750" eaLnBrk="0" hangingPunct="0">
              <a:lnSpc>
                <a:spcPct val="80000"/>
              </a:lnSpc>
              <a:spcBef>
                <a:spcPct val="20000"/>
              </a:spcBef>
              <a:defRPr sz="2000" b="1">
                <a:solidFill>
                  <a:srgbClr val="3333CC"/>
                </a:solidFill>
                <a:latin typeface="Times New Roman" pitchFamily="18" charset="0"/>
              </a:defRPr>
            </a:lvl2pPr>
            <a:lvl3pPr marL="1143000" indent="-228600" eaLnBrk="0" hangingPunct="0">
              <a:lnSpc>
                <a:spcPct val="80000"/>
              </a:lnSpc>
              <a:spcBef>
                <a:spcPct val="20000"/>
              </a:spcBef>
              <a:defRPr sz="2000" b="1">
                <a:solidFill>
                  <a:srgbClr val="3333CC"/>
                </a:solidFill>
                <a:latin typeface="Times New Roman" pitchFamily="18" charset="0"/>
              </a:defRPr>
            </a:lvl3pPr>
            <a:lvl4pPr marL="1600200" indent="-228600" eaLnBrk="0" hangingPunct="0">
              <a:lnSpc>
                <a:spcPct val="80000"/>
              </a:lnSpc>
              <a:spcBef>
                <a:spcPct val="20000"/>
              </a:spcBef>
              <a:defRPr sz="2000" b="1">
                <a:solidFill>
                  <a:srgbClr val="3333CC"/>
                </a:solidFill>
                <a:latin typeface="Times New Roman" pitchFamily="18" charset="0"/>
              </a:defRPr>
            </a:lvl4pPr>
            <a:lvl5pPr marL="2057400" indent="-228600" eaLnBrk="0" hangingPunct="0">
              <a:lnSpc>
                <a:spcPct val="80000"/>
              </a:lnSpc>
              <a:spcBef>
                <a:spcPct val="20000"/>
              </a:spcBef>
              <a:defRPr sz="2000" b="1">
                <a:solidFill>
                  <a:srgbClr val="3333CC"/>
                </a:solidFill>
                <a:latin typeface="Times New Roman" pitchFamily="18" charset="0"/>
              </a:defRPr>
            </a:lvl5pPr>
            <a:lvl6pPr marL="2514600" indent="-228600" eaLnBrk="0" fontAlgn="base" hangingPunct="0">
              <a:lnSpc>
                <a:spcPct val="80000"/>
              </a:lnSpc>
              <a:spcBef>
                <a:spcPct val="20000"/>
              </a:spcBef>
              <a:spcAft>
                <a:spcPct val="0"/>
              </a:spcAft>
              <a:defRPr sz="2000" b="1">
                <a:solidFill>
                  <a:srgbClr val="3333CC"/>
                </a:solidFill>
                <a:latin typeface="Times New Roman" pitchFamily="18" charset="0"/>
              </a:defRPr>
            </a:lvl6pPr>
            <a:lvl7pPr marL="2971800" indent="-228600" eaLnBrk="0" fontAlgn="base" hangingPunct="0">
              <a:lnSpc>
                <a:spcPct val="80000"/>
              </a:lnSpc>
              <a:spcBef>
                <a:spcPct val="20000"/>
              </a:spcBef>
              <a:spcAft>
                <a:spcPct val="0"/>
              </a:spcAft>
              <a:defRPr sz="2000" b="1">
                <a:solidFill>
                  <a:srgbClr val="3333CC"/>
                </a:solidFill>
                <a:latin typeface="Times New Roman" pitchFamily="18" charset="0"/>
              </a:defRPr>
            </a:lvl7pPr>
            <a:lvl8pPr marL="3429000" indent="-228600" eaLnBrk="0" fontAlgn="base" hangingPunct="0">
              <a:lnSpc>
                <a:spcPct val="80000"/>
              </a:lnSpc>
              <a:spcBef>
                <a:spcPct val="20000"/>
              </a:spcBef>
              <a:spcAft>
                <a:spcPct val="0"/>
              </a:spcAft>
              <a:defRPr sz="2000" b="1">
                <a:solidFill>
                  <a:srgbClr val="3333CC"/>
                </a:solidFill>
                <a:latin typeface="Times New Roman" pitchFamily="18" charset="0"/>
              </a:defRPr>
            </a:lvl8pPr>
            <a:lvl9pPr marL="3886200" indent="-228600" eaLnBrk="0" fontAlgn="base" hangingPunct="0">
              <a:lnSpc>
                <a:spcPct val="80000"/>
              </a:lnSpc>
              <a:spcBef>
                <a:spcPct val="20000"/>
              </a:spcBef>
              <a:spcAft>
                <a:spcPct val="0"/>
              </a:spcAft>
              <a:defRPr sz="2000" b="1">
                <a:solidFill>
                  <a:srgbClr val="3333CC"/>
                </a:solidFill>
                <a:latin typeface="Times New Roman" pitchFamily="18" charset="0"/>
              </a:defRPr>
            </a:lvl9pPr>
          </a:lstStyle>
          <a:p>
            <a:pPr eaLnBrk="1" hangingPunct="1">
              <a:lnSpc>
                <a:spcPct val="100000"/>
              </a:lnSpc>
              <a:spcBef>
                <a:spcPct val="0"/>
              </a:spcBef>
            </a:pPr>
            <a:fld id="{B03D7ACF-79A6-463A-BB47-87232567CCF2}" type="slidenum">
              <a:rPr lang="ru-RU" sz="1400" b="0" smtClean="0">
                <a:solidFill>
                  <a:schemeClr val="tx1"/>
                </a:solidFill>
                <a:latin typeface="Arial" charset="0"/>
              </a:rPr>
              <a:pPr eaLnBrk="1" hangingPunct="1">
                <a:lnSpc>
                  <a:spcPct val="100000"/>
                </a:lnSpc>
                <a:spcBef>
                  <a:spcPct val="0"/>
                </a:spcBef>
              </a:pPr>
              <a:t>8</a:t>
            </a:fld>
            <a:endParaRPr lang="ru-RU" sz="1400" b="0" smtClean="0">
              <a:solidFill>
                <a:schemeClr val="tx1"/>
              </a:solidFill>
              <a:latin typeface="Arial" charset="0"/>
            </a:endParaRPr>
          </a:p>
        </p:txBody>
      </p:sp>
    </p:spTree>
    <p:extLst>
      <p:ext uri="{BB962C8B-B14F-4D97-AF65-F5344CB8AC3E}">
        <p14:creationId xmlns:p14="http://schemas.microsoft.com/office/powerpoint/2010/main" val="3186867245"/>
      </p:ext>
    </p:extLst>
  </p:cSld>
  <p:clrMapOvr>
    <a:masterClrMapping/>
  </p:clrMapOvr>
  <p:transition spd="med">
    <p:wipe dir="d"/>
  </p:transition>
  <p:timing>
    <p:tnLst>
      <p:par>
        <p:cTn id="1" dur="indefinite" restart="never" nodeType="tmRoot"/>
      </p:par>
    </p:tnLst>
  </p:timing>
</p:sld>
</file>

<file path=ppt/theme/theme1.xml><?xml version="1.0" encoding="utf-8"?>
<a:theme xmlns:a="http://schemas.openxmlformats.org/drawingml/2006/main" name="Презентация ГФК">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2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12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Презентация ГФК</Template>
  <TotalTime>1459</TotalTime>
  <Words>582</Words>
  <Application>Microsoft Office PowerPoint</Application>
  <PresentationFormat>Экран (4:3)</PresentationFormat>
  <Paragraphs>137</Paragraphs>
  <Slides>32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Презентация ГФК</vt:lpstr>
      <vt:lpstr>   Осуществление внутреннего государственного (муниципального) финансового контроля     Руководитель Департамента бюджетно-финансового контроля Иванова Варвара Петровна                                     </vt:lpstr>
      <vt:lpstr>Презентация PowerPoint</vt:lpstr>
      <vt:lpstr>Презентация PowerPoint</vt:lpstr>
      <vt:lpstr> Статья 15.14. Нецелевое использование бюджетных средств</vt:lpstr>
      <vt:lpstr> Статья 15.15.5. Нарушение условий предоставления субсидий</vt:lpstr>
      <vt:lpstr> Статья 15.15.5-1. Невыполнение государственного (муниципального) задания</vt:lpstr>
      <vt:lpstr> Статья 15.15.6. Нарушение порядка представления бюджетной отчетности</vt:lpstr>
      <vt:lpstr>Презентация PowerPoint</vt:lpstr>
      <vt:lpstr>  Статья 15.15.11. Нарушение сроков распределения, отзыва либо доведения бюджетных ассигнований и (или) лимитов бюджетных обязательств</vt:lpstr>
      <vt:lpstr>Статья 19.5. Невыполнение в срок законного предписания (постановления, представления, решения) органа (должностного лица), осуществляющего государственный надзор (контроль), организации, уполномоченной в соответствии с федеральными законами на осуществление государственного надзора (должностного лица), органа (должностного лица), осуществляющего муниципальный контроль </vt:lpstr>
      <vt:lpstr>Статья 19.7.2. Непредставление информации и документов или представление заведомо недостоверных информации и документов в орган, уполномоченный на осуществление контроля в сфере закупок товаров, работ, услуг для обеспечения государственных и муниципальных нужд, в федеральный орган исполнительной власти, осуществляющий функции по контролю и надзору в сфере государственного оборонного заказа, орган внутреннего государственного (муниципального) финансового контроля </vt:lpstr>
      <vt:lpstr>Презентация PowerPoint</vt:lpstr>
      <vt:lpstr>Контроль в сфере закупок в соответствии с частью 8 статьи 99 Федерального закона от 05.04.2013 № 44-ФЗ «О контрактной системе в сфере закупок товаров, работ, услуг для обеспечения государственных и муниципальных нужд»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Статья 15.11. Грубое нарушение правил ведения бухгалтерского учета и представления бухгалтерской отчетности  </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Бюджетно-финансовый контроль                                      Руководитель Департамента бюджетно-                                                                       финансового контроля В.П.Иванова</dc:title>
  <dc:creator>bjasVA</dc:creator>
  <cp:lastModifiedBy>protodpv</cp:lastModifiedBy>
  <cp:revision>87</cp:revision>
  <cp:lastPrinted>2014-04-24T07:35:54Z</cp:lastPrinted>
  <dcterms:created xsi:type="dcterms:W3CDTF">2013-10-16T08:14:32Z</dcterms:created>
  <dcterms:modified xsi:type="dcterms:W3CDTF">2018-03-15T00:25:41Z</dcterms:modified>
</cp:coreProperties>
</file>